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5"/>
  </p:normalViewPr>
  <p:slideViewPr>
    <p:cSldViewPr snapToGrid="0" snapToObjects="1">
      <p:cViewPr varScale="1">
        <p:scale>
          <a:sx n="52" d="100"/>
          <a:sy n="52" d="100"/>
        </p:scale>
        <p:origin x="80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Autore e data</a:t>
            </a:r>
          </a:p>
        </p:txBody>
      </p:sp>
      <p:sp>
        <p:nvSpPr>
          <p:cNvPr id="12" name="Titolo presentazion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Titolo presentazione</a:t>
            </a:r>
          </a:p>
        </p:txBody>
      </p:sp>
      <p:sp>
        <p:nvSpPr>
          <p:cNvPr id="13" name="Corpo livello uno…"/>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Attribuzion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Attribuzione</a:t>
            </a:r>
          </a:p>
        </p:txBody>
      </p:sp>
      <p:sp>
        <p:nvSpPr>
          <p:cNvPr id="116" name="Corpo livello uno…"/>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“Citazione degna di nota”</a:t>
            </a:r>
          </a:p>
          <a:p>
            <a:pPr lvl="1"/>
            <a:endParaRPr/>
          </a:p>
          <a:p>
            <a:pPr lvl="2"/>
            <a:endParaRPr/>
          </a:p>
          <a:p>
            <a:pPr lvl="3"/>
            <a:endParaRPr/>
          </a:p>
          <a:p>
            <a:pPr lvl="4"/>
            <a:endParaRP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Immagin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magin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magin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Immagin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Titolo presentazione</a:t>
            </a:r>
          </a:p>
        </p:txBody>
      </p:sp>
      <p:sp>
        <p:nvSpPr>
          <p:cNvPr id="23" name="Autore e data"/>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Autore e data</a:t>
            </a:r>
          </a:p>
        </p:txBody>
      </p:sp>
      <p:sp>
        <p:nvSpPr>
          <p:cNvPr id="24" name="Corpo livello uno…"/>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presentazione</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itolo"/>
          <p:cNvSpPr txBox="1">
            <a:spLocks noGrp="1"/>
          </p:cNvSpPr>
          <p:nvPr>
            <p:ph type="title" hasCustomPrompt="1"/>
          </p:nvPr>
        </p:nvSpPr>
        <p:spPr>
          <a:xfrm>
            <a:off x="1206500" y="1270000"/>
            <a:ext cx="9779000" cy="5882273"/>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prstGeom prst="rect">
            <a:avLst/>
          </a:prstGeom>
        </p:spPr>
        <p:txBody>
          <a:bodyPr/>
          <a:lstStyle/>
          <a:p>
            <a:r>
              <a:t>Titolo</a:t>
            </a:r>
          </a:p>
        </p:txBody>
      </p:sp>
      <p:sp>
        <p:nvSpPr>
          <p:cNvPr id="43" name="Sottotitolo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44"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numCol="2" spcCol="1098550"/>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Sottotitolo diapositiva"/>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61" name="Corpo livello uno…"/>
          <p:cNvSpPr txBox="1">
            <a:spLocks noGrp="1"/>
          </p:cNvSpPr>
          <p:nvPr>
            <p:ph type="body" sz="half" idx="1" hasCustomPrompt="1"/>
          </p:nvPr>
        </p:nvSpPr>
        <p:spPr>
          <a:xfrm>
            <a:off x="1206500" y="4248504"/>
            <a:ext cx="9779000" cy="8256630"/>
          </a:xfrm>
          <a:prstGeom prst="rect">
            <a:avLst/>
          </a:prstGeom>
        </p:spPr>
        <p:txBody>
          <a:bodyPr/>
          <a:lstStyle/>
          <a:p>
            <a:r>
              <a:t>Testo elenco puntato diapositiva</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olo"/>
          <p:cNvSpPr txBox="1">
            <a:spLocks noGrp="1"/>
          </p:cNvSpPr>
          <p:nvPr>
            <p:ph type="title" hasCustomPrompt="1"/>
          </p:nvPr>
        </p:nvSpPr>
        <p:spPr>
          <a:xfrm>
            <a:off x="1206500" y="1079500"/>
            <a:ext cx="9779000" cy="143510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1206500" y="1079500"/>
            <a:ext cx="21971000" cy="1434949"/>
          </a:xfrm>
          <a:prstGeom prst="rect">
            <a:avLst/>
          </a:prstGeom>
        </p:spPr>
        <p:txBody>
          <a:bodyPr/>
          <a:lstStyle/>
          <a:p>
            <a:r>
              <a:t>Titolo</a:t>
            </a:r>
          </a:p>
        </p:txBody>
      </p:sp>
      <p:sp>
        <p:nvSpPr>
          <p:cNvPr id="80" name="Sottotitolo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1206500" y="1079500"/>
            <a:ext cx="21971000" cy="1435100"/>
          </a:xfrm>
          <a:prstGeom prst="rect">
            <a:avLst/>
          </a:prstGeom>
        </p:spPr>
        <p:txBody>
          <a:bodyPr/>
          <a:lstStyle/>
          <a:p>
            <a:r>
              <a:t>Titolo programma</a:t>
            </a:r>
          </a:p>
        </p:txBody>
      </p:sp>
      <p:sp>
        <p:nvSpPr>
          <p:cNvPr id="89" name="Sottotitolo programm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programma</a:t>
            </a:r>
          </a:p>
        </p:txBody>
      </p:sp>
      <p:sp>
        <p:nvSpPr>
          <p:cNvPr id="90" name="Corpo livello uno…"/>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Argomenti del programma</a:t>
            </a:r>
          </a:p>
          <a:p>
            <a:pPr lvl="1"/>
            <a:endParaRPr/>
          </a:p>
          <a:p>
            <a:pPr lvl="2"/>
            <a:endParaRPr/>
          </a:p>
          <a:p>
            <a:pPr lvl="3"/>
            <a:endParaRPr/>
          </a:p>
          <a:p>
            <a:pPr lvl="4"/>
            <a:endParaRP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Titolo</a:t>
            </a:r>
          </a:p>
        </p:txBody>
      </p:sp>
      <p:sp>
        <p:nvSpPr>
          <p:cNvPr id="3" name="Corpo livello uno…"/>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it.wikipedia.org/wiki/Margherita_Hack#cite_note-3"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it.wikipedia.org/wiki/Universit%C3%A0_di_Pisa" TargetMode="External"/><Relationship Id="rId7" Type="http://schemas.openxmlformats.org/officeDocument/2006/relationships/hyperlink" Target="https://it.wikipedia.org/wiki/Relativit%C3%A0_generale" TargetMode="External"/><Relationship Id="rId2" Type="http://schemas.openxmlformats.org/officeDocument/2006/relationships/hyperlink" Target="https://it.wikipedia.org/wiki/Fisica_teorica" TargetMode="External"/><Relationship Id="rId1" Type="http://schemas.openxmlformats.org/officeDocument/2006/relationships/slideLayout" Target="../slideLayouts/slideLayout4.xml"/><Relationship Id="rId6" Type="http://schemas.openxmlformats.org/officeDocument/2006/relationships/hyperlink" Target="https://it.wikipedia.org/wiki/Problema_dei_due_corpi" TargetMode="External"/><Relationship Id="rId5" Type="http://schemas.openxmlformats.org/officeDocument/2006/relationships/hyperlink" Target="https://it.wikipedia.org/wiki/Potsdam" TargetMode="External"/><Relationship Id="rId4" Type="http://schemas.openxmlformats.org/officeDocument/2006/relationships/hyperlink" Target="https://it.wikipedia.org/wiki/Dottorato_di_ricerca" TargetMode="External"/><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it.wikipedia.org/wiki/Interferometro_VIRGO"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it.wikipedia.org/wiki/Laboratori_nazionali_del_Gran_Sasso" TargetMode="Externa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chermata 2021-12-15 alle 09.26.14.png" descr="Schermata 2021-12-15 alle 09.26.14.png"/>
          <p:cNvPicPr>
            <a:picLocks noChangeAspect="1"/>
          </p:cNvPicPr>
          <p:nvPr/>
        </p:nvPicPr>
        <p:blipFill>
          <a:blip r:embed="rId2"/>
          <a:stretch>
            <a:fillRect/>
          </a:stretch>
        </p:blipFill>
        <p:spPr>
          <a:xfrm>
            <a:off x="1098321" y="7661"/>
            <a:ext cx="22187358" cy="12065876"/>
          </a:xfrm>
          <a:prstGeom prst="rect">
            <a:avLst/>
          </a:prstGeom>
          <a:ln w="12700">
            <a:miter lim="400000"/>
          </a:ln>
        </p:spPr>
      </p:pic>
      <p:pic>
        <p:nvPicPr>
          <p:cNvPr id="152" name="Schermata 2021-12-15 alle 09.26.54.png" descr="Schermata 2021-12-15 alle 09.26.54.png"/>
          <p:cNvPicPr>
            <a:picLocks noChangeAspect="1"/>
          </p:cNvPicPr>
          <p:nvPr/>
        </p:nvPicPr>
        <p:blipFill>
          <a:blip r:embed="rId3"/>
          <a:stretch>
            <a:fillRect/>
          </a:stretch>
        </p:blipFill>
        <p:spPr>
          <a:xfrm>
            <a:off x="12998874" y="12154926"/>
            <a:ext cx="1803401" cy="1397001"/>
          </a:xfrm>
          <a:prstGeom prst="rect">
            <a:avLst/>
          </a:prstGeom>
          <a:ln w="12700">
            <a:miter lim="400000"/>
          </a:ln>
        </p:spPr>
      </p:pic>
      <p:pic>
        <p:nvPicPr>
          <p:cNvPr id="153" name="Schermata 2021-12-15 alle 09.27.05.png" descr="Schermata 2021-12-15 alle 09.27.05.png"/>
          <p:cNvPicPr>
            <a:picLocks noChangeAspect="1"/>
          </p:cNvPicPr>
          <p:nvPr/>
        </p:nvPicPr>
        <p:blipFill>
          <a:blip r:embed="rId4"/>
          <a:stretch>
            <a:fillRect/>
          </a:stretch>
        </p:blipFill>
        <p:spPr>
          <a:xfrm>
            <a:off x="14802275" y="12141199"/>
            <a:ext cx="2501901" cy="1574801"/>
          </a:xfrm>
          <a:prstGeom prst="rect">
            <a:avLst/>
          </a:prstGeom>
          <a:ln w="12700">
            <a:miter lim="400000"/>
          </a:ln>
        </p:spPr>
      </p:pic>
      <p:pic>
        <p:nvPicPr>
          <p:cNvPr id="154" name="Schermata 2021-12-15 alle 09.27.18.png" descr="Schermata 2021-12-15 alle 09.27.18.png"/>
          <p:cNvPicPr>
            <a:picLocks noChangeAspect="1"/>
          </p:cNvPicPr>
          <p:nvPr/>
        </p:nvPicPr>
        <p:blipFill>
          <a:blip r:embed="rId5"/>
          <a:stretch>
            <a:fillRect/>
          </a:stretch>
        </p:blipFill>
        <p:spPr>
          <a:xfrm>
            <a:off x="17304176" y="12154663"/>
            <a:ext cx="1460500" cy="1346201"/>
          </a:xfrm>
          <a:prstGeom prst="rect">
            <a:avLst/>
          </a:prstGeom>
          <a:ln w="12700">
            <a:miter lim="400000"/>
          </a:ln>
        </p:spPr>
      </p:pic>
      <p:pic>
        <p:nvPicPr>
          <p:cNvPr id="155" name="Schermata 2021-12-15 alle 09.27.31.png" descr="Schermata 2021-12-15 alle 09.27.31.png"/>
          <p:cNvPicPr>
            <a:picLocks noChangeAspect="1"/>
          </p:cNvPicPr>
          <p:nvPr/>
        </p:nvPicPr>
        <p:blipFill>
          <a:blip r:embed="rId6"/>
          <a:stretch>
            <a:fillRect/>
          </a:stretch>
        </p:blipFill>
        <p:spPr>
          <a:xfrm>
            <a:off x="18764676" y="12154926"/>
            <a:ext cx="2272697" cy="1507952"/>
          </a:xfrm>
          <a:prstGeom prst="rect">
            <a:avLst/>
          </a:prstGeom>
          <a:ln w="12700">
            <a:miter lim="400000"/>
          </a:ln>
        </p:spPr>
      </p:pic>
      <p:pic>
        <p:nvPicPr>
          <p:cNvPr id="156" name="Schermata 2021-12-15 alle 09.27.44.png" descr="Schermata 2021-12-15 alle 09.27.44.png"/>
          <p:cNvPicPr>
            <a:picLocks noChangeAspect="1"/>
          </p:cNvPicPr>
          <p:nvPr/>
        </p:nvPicPr>
        <p:blipFill>
          <a:blip r:embed="rId7"/>
          <a:stretch>
            <a:fillRect/>
          </a:stretch>
        </p:blipFill>
        <p:spPr>
          <a:xfrm>
            <a:off x="21037373" y="12121502"/>
            <a:ext cx="2125380" cy="1507952"/>
          </a:xfrm>
          <a:prstGeom prst="rect">
            <a:avLst/>
          </a:prstGeom>
          <a:ln w="12700">
            <a:miter lim="400000"/>
          </a:ln>
        </p:spPr>
      </p:pic>
      <p:sp>
        <p:nvSpPr>
          <p:cNvPr id="2" name="CasellaDiTesto 1">
            <a:extLst>
              <a:ext uri="{FF2B5EF4-FFF2-40B4-BE49-F238E27FC236}">
                <a16:creationId xmlns:a16="http://schemas.microsoft.com/office/drawing/2014/main" id="{1C0B5806-C836-8F4E-B58F-B1C591557BFD}"/>
              </a:ext>
            </a:extLst>
          </p:cNvPr>
          <p:cNvSpPr txBox="1"/>
          <p:nvPr/>
        </p:nvSpPr>
        <p:spPr>
          <a:xfrm>
            <a:off x="1098321" y="12260341"/>
            <a:ext cx="811119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3200" b="1" i="0" u="none" strike="noStrike" cap="none" spc="0" normalizeH="0" baseline="0" dirty="0">
                <a:ln>
                  <a:noFill/>
                </a:ln>
                <a:solidFill>
                  <a:schemeClr val="tx1">
                    <a:lumMod val="50000"/>
                  </a:schemeClr>
                </a:solidFill>
                <a:effectLst/>
                <a:uFillTx/>
                <a:ea typeface="+mn-ea"/>
                <a:cs typeface="+mn-cs"/>
                <a:sym typeface="Helvetica Neue"/>
              </a:rPr>
              <a:t>A cura di Laura Fabbri e Sara </a:t>
            </a:r>
            <a:r>
              <a:rPr kumimoji="0" lang="it-IT" sz="3200" b="1" i="0" u="none" strike="noStrike" cap="none" spc="0" normalizeH="0" baseline="0" dirty="0" err="1">
                <a:ln>
                  <a:noFill/>
                </a:ln>
                <a:solidFill>
                  <a:schemeClr val="tx1">
                    <a:lumMod val="50000"/>
                  </a:schemeClr>
                </a:solidFill>
                <a:effectLst/>
                <a:uFillTx/>
                <a:ea typeface="+mn-ea"/>
                <a:cs typeface="+mn-cs"/>
                <a:sym typeface="Helvetica Neue"/>
              </a:rPr>
              <a:t>Valentinetti</a:t>
            </a:r>
            <a:endParaRPr kumimoji="0" lang="it-IT" sz="3200" b="1" i="0" u="none" strike="noStrike" cap="none" spc="0" normalizeH="0" baseline="0" dirty="0">
              <a:ln>
                <a:noFill/>
              </a:ln>
              <a:solidFill>
                <a:schemeClr val="tx1">
                  <a:lumMod val="50000"/>
                </a:schemeClr>
              </a:solidFill>
              <a:effectLst/>
              <a:uFillTx/>
              <a:ea typeface="+mn-ea"/>
              <a:cs typeface="+mn-cs"/>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it-IT" sz="3200" b="1" dirty="0">
                <a:solidFill>
                  <a:schemeClr val="tx1">
                    <a:lumMod val="50000"/>
                  </a:schemeClr>
                </a:solidFill>
              </a:rPr>
              <a:t>           INFN e Università di Bologna</a:t>
            </a:r>
            <a:endParaRPr kumimoji="0" lang="it-IT" sz="3200" b="1" i="0" u="none" strike="noStrike" cap="none" spc="0" normalizeH="0" baseline="0" dirty="0">
              <a:ln>
                <a:noFill/>
              </a:ln>
              <a:solidFill>
                <a:schemeClr val="tx1">
                  <a:lumMod val="50000"/>
                </a:schemeClr>
              </a:solidFill>
              <a:effectLst/>
              <a:uFillTx/>
              <a:ea typeface="+mn-ea"/>
              <a:cs typeface="+mn-cs"/>
              <a:sym typeface="Helvetica Neue"/>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hien Shung Wu (Madame Wu)"/>
          <p:cNvSpPr txBox="1">
            <a:spLocks noGrp="1"/>
          </p:cNvSpPr>
          <p:nvPr>
            <p:ph type="title"/>
          </p:nvPr>
        </p:nvSpPr>
        <p:spPr>
          <a:prstGeom prst="rect">
            <a:avLst/>
          </a:prstGeom>
        </p:spPr>
        <p:txBody>
          <a:bodyPr/>
          <a:lstStyle/>
          <a:p>
            <a:r>
              <a:t>Chien Shung Wu (Madame Wu)</a:t>
            </a:r>
          </a:p>
        </p:txBody>
      </p:sp>
      <p:sp>
        <p:nvSpPr>
          <p:cNvPr id="199" name="(Shangai 1912 - Usa 1997)"/>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2438338">
              <a:lnSpc>
                <a:spcPct val="90000"/>
              </a:lnSpc>
              <a:spcBef>
                <a:spcPts val="4500"/>
              </a:spcBef>
              <a:defRPr sz="4800" b="0">
                <a:latin typeface="Biancoenero Regular"/>
                <a:ea typeface="Biancoenero Regular"/>
                <a:cs typeface="Biancoenero Regular"/>
                <a:sym typeface="Biancoenero Regular"/>
              </a:defRPr>
            </a:lvl1pPr>
          </a:lstStyle>
          <a:p>
            <a:r>
              <a:t>(Shangai 1912 - Usa 1997) </a:t>
            </a:r>
          </a:p>
        </p:txBody>
      </p:sp>
      <p:sp>
        <p:nvSpPr>
          <p:cNvPr id="200" name="“Madame Curie cinese”;…"/>
          <p:cNvSpPr txBox="1">
            <a:spLocks noGrp="1"/>
          </p:cNvSpPr>
          <p:nvPr>
            <p:ph type="body" idx="1"/>
          </p:nvPr>
        </p:nvSpPr>
        <p:spPr>
          <a:xfrm>
            <a:off x="925686" y="3382662"/>
            <a:ext cx="23141193" cy="9472870"/>
          </a:xfrm>
          <a:prstGeom prst="rect">
            <a:avLst/>
          </a:prstGeom>
        </p:spPr>
        <p:txBody>
          <a:bodyPr>
            <a:normAutofit lnSpcReduction="10000"/>
          </a:bodyPr>
          <a:lstStyle/>
          <a:p>
            <a:pPr marL="530352" marR="3817307" indent="-530352" defTabSz="2121354">
              <a:lnSpc>
                <a:spcPct val="100000"/>
              </a:lnSpc>
              <a:spcBef>
                <a:spcPts val="1000"/>
              </a:spcBef>
              <a:defRPr sz="4176">
                <a:latin typeface="Times Roman"/>
                <a:ea typeface="Times Roman"/>
                <a:cs typeface="Times Roman"/>
                <a:sym typeface="Times Roman"/>
              </a:defRPr>
            </a:pPr>
            <a:r>
              <a:rPr b="1"/>
              <a:t>“Madame Curie cinese”</a:t>
            </a:r>
            <a:r>
              <a:t>;</a:t>
            </a:r>
          </a:p>
          <a:p>
            <a:pPr marL="530352" marR="3817307" indent="-530352" defTabSz="2121354">
              <a:lnSpc>
                <a:spcPct val="100000"/>
              </a:lnSpc>
              <a:spcBef>
                <a:spcPts val="1000"/>
              </a:spcBef>
              <a:defRPr sz="4176">
                <a:latin typeface="Times Roman"/>
                <a:ea typeface="Times Roman"/>
                <a:cs typeface="Times Roman"/>
                <a:sym typeface="Times Roman"/>
              </a:defRPr>
            </a:pPr>
            <a:r>
              <a:t>nacque all’indomani della rivoluzione repubblicana che sancì importanti diritti per le donne cinesi, tra cui l’accesso all’istruzione. Suo padre, un ingegnere, credeva nell’uguaglianza tra uomo e donna e istituì la prima scuola femminile della regione;</a:t>
            </a:r>
          </a:p>
          <a:p>
            <a:pPr marL="530352" marR="3817307" indent="-530352" defTabSz="2121354">
              <a:lnSpc>
                <a:spcPct val="100000"/>
              </a:lnSpc>
              <a:spcBef>
                <a:spcPts val="1000"/>
              </a:spcBef>
              <a:defRPr sz="4176">
                <a:latin typeface="Times Roman"/>
                <a:ea typeface="Times Roman"/>
                <a:cs typeface="Times Roman"/>
                <a:sym typeface="Times Roman"/>
              </a:defRPr>
            </a:pPr>
            <a:r>
              <a:t>Nel 1936 partì per gli Stati Uniti. Sbarcata a San Francisco, fece visita al dipartimento di fisica di Berkeley, accompagnata da uno studente cinese, che studiava con il professor Lawrence, costruttore del primo acceleratore di particelle, il ciclotrone. Lawrence rimase molto impressionato da Chien Shiung, tanto da offrirle una borsa di dottorato perché restasse a Berkley.</a:t>
            </a:r>
          </a:p>
          <a:p>
            <a:pPr marL="530352" indent="-530352" defTabSz="2121354">
              <a:lnSpc>
                <a:spcPct val="100000"/>
              </a:lnSpc>
              <a:spcBef>
                <a:spcPts val="1000"/>
              </a:spcBef>
              <a:defRPr sz="4176">
                <a:latin typeface="Times Roman"/>
                <a:ea typeface="Times Roman"/>
                <a:cs typeface="Times Roman"/>
                <a:sym typeface="Times Roman"/>
              </a:defRPr>
            </a:pPr>
            <a:r>
              <a:t>Si dottorò in America con uno </a:t>
            </a:r>
            <a:r>
              <a:rPr b="1"/>
              <a:t>studio sulla fissione dell’uranio</a:t>
            </a:r>
            <a:r>
              <a:t> insieme al professor Lawrence ed Emilio Segrè collaborando con scienziati del calibro di Robert Oppenheimer.</a:t>
            </a:r>
          </a:p>
          <a:p>
            <a:pPr marL="530352" indent="-530352" defTabSz="2121354">
              <a:lnSpc>
                <a:spcPct val="100000"/>
              </a:lnSpc>
              <a:spcBef>
                <a:spcPts val="1000"/>
              </a:spcBef>
              <a:defRPr sz="4176">
                <a:latin typeface="Times Roman"/>
                <a:ea typeface="Times Roman"/>
                <a:cs typeface="Times Roman"/>
                <a:sym typeface="Times Roman"/>
              </a:defRPr>
            </a:pPr>
            <a:r>
              <a:t>Nello stesso periodo Enrico Fermi ad Hanford stava studiando le reazioni di produzione del plutonio. Fermi e i suoi collaboratori però si imbattevano in un problema che non riuscivano a risolvere. Narrano le cronache che </a:t>
            </a:r>
            <a:r>
              <a:rPr b="1"/>
              <a:t>Segrè abbia consigliato a Fermi di “chiedere a Madame Wu”</a:t>
            </a:r>
            <a:r>
              <a:t>. </a:t>
            </a:r>
          </a:p>
        </p:txBody>
      </p:sp>
      <p:pic>
        <p:nvPicPr>
          <p:cNvPr id="201" name="Schermata 2021-12-15 alle 10.18.55.png" descr="Schermata 2021-12-15 alle 10.18.55.png"/>
          <p:cNvPicPr>
            <a:picLocks noChangeAspect="1"/>
          </p:cNvPicPr>
          <p:nvPr/>
        </p:nvPicPr>
        <p:blipFill>
          <a:blip r:embed="rId2"/>
          <a:stretch>
            <a:fillRect/>
          </a:stretch>
        </p:blipFill>
        <p:spPr>
          <a:xfrm>
            <a:off x="19916235" y="3285969"/>
            <a:ext cx="4207838" cy="528677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i scontrò con i pregiudizi che a quell’epoca non permettevano a una donna di insegnare nella maggior parte delle università americane. Soltanto l’accorata raccomandazione del professor Lawrence riuscì a far sì che diverse prestigiose università le offri"/>
          <p:cNvSpPr txBox="1">
            <a:spLocks noGrp="1"/>
          </p:cNvSpPr>
          <p:nvPr>
            <p:ph type="body" idx="1"/>
          </p:nvPr>
        </p:nvSpPr>
        <p:spPr>
          <a:xfrm>
            <a:off x="1020750" y="1124884"/>
            <a:ext cx="17944033" cy="12026239"/>
          </a:xfrm>
          <a:prstGeom prst="rect">
            <a:avLst/>
          </a:prstGeom>
        </p:spPr>
        <p:txBody>
          <a:bodyPr/>
          <a:lstStyle/>
          <a:p>
            <a:pPr marL="548639" indent="-548639" defTabSz="2194505">
              <a:lnSpc>
                <a:spcPct val="100000"/>
              </a:lnSpc>
              <a:spcBef>
                <a:spcPts val="1000"/>
              </a:spcBef>
              <a:defRPr sz="4319">
                <a:latin typeface="Times Roman"/>
                <a:ea typeface="Times Roman"/>
                <a:cs typeface="Times Roman"/>
                <a:sym typeface="Times Roman"/>
              </a:defRPr>
            </a:pPr>
            <a:r>
              <a:t>Si scontrò con i </a:t>
            </a:r>
            <a:r>
              <a:rPr b="1"/>
              <a:t>pregiudizi</a:t>
            </a:r>
            <a:r>
              <a:t> che a quell’epoca </a:t>
            </a:r>
            <a:r>
              <a:rPr b="1"/>
              <a:t>non permettevano a una donna di insegnare nella maggior parte delle università americane</a:t>
            </a:r>
            <a:r>
              <a:t>. Soltanto l’accorata raccomandazione del professor Lawrence riuscì a far sì che diverse prestigiose università le offrissero un posto. Scelse Princeton, diventando la prima donna ad insegnarvi;</a:t>
            </a:r>
          </a:p>
          <a:p>
            <a:pPr marL="548639" indent="-548639" defTabSz="2194505">
              <a:lnSpc>
                <a:spcPct val="100000"/>
              </a:lnSpc>
              <a:spcBef>
                <a:spcPts val="1000"/>
              </a:spcBef>
              <a:defRPr sz="4319">
                <a:latin typeface="Times Roman"/>
                <a:ea typeface="Times Roman"/>
                <a:cs typeface="Times Roman"/>
                <a:sym typeface="Times Roman"/>
              </a:defRPr>
            </a:pPr>
            <a:r>
              <a:t>Fu assoldata per il </a:t>
            </a:r>
            <a:r>
              <a:rPr b="1"/>
              <a:t>progetto Manhattan</a:t>
            </a:r>
            <a:r>
              <a:t> presso la Columbia University, dove si occupò dell’arricchimento dell’uranio</a:t>
            </a:r>
          </a:p>
          <a:p>
            <a:pPr marL="548639" indent="-548639" defTabSz="2194505">
              <a:lnSpc>
                <a:spcPct val="100000"/>
              </a:lnSpc>
              <a:spcBef>
                <a:spcPts val="1000"/>
              </a:spcBef>
              <a:defRPr sz="4319">
                <a:latin typeface="Times Roman"/>
                <a:ea typeface="Times Roman"/>
                <a:cs typeface="Times Roman"/>
                <a:sym typeface="Times Roman"/>
              </a:defRPr>
            </a:pPr>
            <a:r>
              <a:t>Famosa per un </a:t>
            </a:r>
            <a:r>
              <a:rPr b="1"/>
              <a:t>esperimento fondamentale che verificò una delle più importante teoria sulle interazioni nucleari;</a:t>
            </a:r>
            <a:r>
              <a:t> </a:t>
            </a:r>
          </a:p>
          <a:p>
            <a:pPr marL="548639" indent="-548639" defTabSz="2194505">
              <a:lnSpc>
                <a:spcPct val="100000"/>
              </a:lnSpc>
              <a:spcBef>
                <a:spcPts val="1000"/>
              </a:spcBef>
              <a:defRPr sz="4319">
                <a:latin typeface="Times Roman"/>
                <a:ea typeface="Times Roman"/>
                <a:cs typeface="Times Roman"/>
                <a:sym typeface="Times Roman"/>
              </a:defRPr>
            </a:pPr>
            <a:r>
              <a:t>Gli uomini ideatori della teoria ricevettero il Nobel mentre </a:t>
            </a:r>
            <a:r>
              <a:rPr b="1"/>
              <a:t>lei fu esclusa</a:t>
            </a:r>
            <a:r>
              <a:t>; </a:t>
            </a:r>
          </a:p>
          <a:p>
            <a:pPr marL="548639" indent="-548639" defTabSz="2194505">
              <a:lnSpc>
                <a:spcPct val="100000"/>
              </a:lnSpc>
              <a:spcBef>
                <a:spcPts val="1000"/>
              </a:spcBef>
              <a:defRPr sz="4319">
                <a:latin typeface="Times Roman"/>
                <a:ea typeface="Times Roman"/>
                <a:cs typeface="Times Roman"/>
                <a:sym typeface="Times Roman"/>
              </a:defRPr>
            </a:pPr>
            <a:r>
              <a:t>Dopo essersi ritirata dalla vita accademica iniziò a girare il mondo spendendosi per raccontare e testimoniare come con determinazione, impegno e dedizione era riuscita a entrare in un mondo che era precluso alle donne. Riuscì a </a:t>
            </a:r>
            <a:r>
              <a:rPr b="1"/>
              <a:t>sensibilizzare e ispirare ragazze e donne di tutto il mondo;</a:t>
            </a:r>
          </a:p>
          <a:p>
            <a:pPr marL="548639" indent="-548639" defTabSz="2194505">
              <a:lnSpc>
                <a:spcPct val="100000"/>
              </a:lnSpc>
              <a:spcBef>
                <a:spcPts val="1000"/>
              </a:spcBef>
              <a:defRPr sz="4319">
                <a:latin typeface="Times Roman"/>
                <a:ea typeface="Times Roman"/>
                <a:cs typeface="Times Roman"/>
                <a:sym typeface="Times Roman"/>
              </a:defRPr>
            </a:pPr>
            <a:r>
              <a:t>Le sue ceneri, come per sua volontà, sono conservate nel cortile della scuola fondata da suo padre per permettere a lei e alle altre bambine della regione di studiare.</a:t>
            </a:r>
          </a:p>
        </p:txBody>
      </p:sp>
      <p:pic>
        <p:nvPicPr>
          <p:cNvPr id="204" name="Schermata 2021-12-16 alle 10.24.59.png" descr="Schermata 2021-12-16 alle 10.24.59.png"/>
          <p:cNvPicPr>
            <a:picLocks noChangeAspect="1"/>
          </p:cNvPicPr>
          <p:nvPr/>
        </p:nvPicPr>
        <p:blipFill>
          <a:blip r:embed="rId2"/>
          <a:stretch>
            <a:fillRect/>
          </a:stretch>
        </p:blipFill>
        <p:spPr>
          <a:xfrm>
            <a:off x="19925771" y="984219"/>
            <a:ext cx="3862203" cy="4974885"/>
          </a:xfrm>
          <a:prstGeom prst="rect">
            <a:avLst/>
          </a:prstGeom>
          <a:ln w="12700">
            <a:miter lim="400000"/>
          </a:ln>
        </p:spPr>
      </p:pic>
      <p:pic>
        <p:nvPicPr>
          <p:cNvPr id="205" name="Schermata 2021-12-16 alle 10.25.57.png" descr="Schermata 2021-12-16 alle 10.25.57.png"/>
          <p:cNvPicPr>
            <a:picLocks noChangeAspect="1"/>
          </p:cNvPicPr>
          <p:nvPr/>
        </p:nvPicPr>
        <p:blipFill>
          <a:blip r:embed="rId3"/>
          <a:stretch>
            <a:fillRect/>
          </a:stretch>
        </p:blipFill>
        <p:spPr>
          <a:xfrm>
            <a:off x="19798731" y="5934535"/>
            <a:ext cx="4116282" cy="6024558"/>
          </a:xfrm>
          <a:prstGeom prst="rect">
            <a:avLst/>
          </a:prstGeom>
          <a:ln w="12700">
            <a:miter lim="400000"/>
          </a:ln>
        </p:spPr>
      </p:pic>
      <p:sp>
        <p:nvSpPr>
          <p:cNvPr id="206" name="Madame Wu nel suo laboratorio di ricerca"/>
          <p:cNvSpPr txBox="1"/>
          <p:nvPr/>
        </p:nvSpPr>
        <p:spPr>
          <a:xfrm>
            <a:off x="19740909" y="12129618"/>
            <a:ext cx="4231926"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Madame Wu nel suo laboratorio di ricerca</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Marie Curie"/>
          <p:cNvSpPr txBox="1">
            <a:spLocks noGrp="1"/>
          </p:cNvSpPr>
          <p:nvPr>
            <p:ph type="title"/>
          </p:nvPr>
        </p:nvSpPr>
        <p:spPr>
          <a:prstGeom prst="rect">
            <a:avLst/>
          </a:prstGeom>
        </p:spPr>
        <p:txBody>
          <a:bodyPr/>
          <a:lstStyle/>
          <a:p>
            <a:r>
              <a:t>Marie Curie</a:t>
            </a:r>
          </a:p>
        </p:txBody>
      </p:sp>
      <p:sp>
        <p:nvSpPr>
          <p:cNvPr id="209" name="Fisica, chimica e matematica polacca naturalizzata francese;…"/>
          <p:cNvSpPr txBox="1">
            <a:spLocks noGrp="1"/>
          </p:cNvSpPr>
          <p:nvPr>
            <p:ph type="body" idx="1"/>
          </p:nvPr>
        </p:nvSpPr>
        <p:spPr>
          <a:xfrm>
            <a:off x="925686" y="3640074"/>
            <a:ext cx="20477540" cy="9472871"/>
          </a:xfrm>
          <a:prstGeom prst="rect">
            <a:avLst/>
          </a:prstGeom>
        </p:spPr>
        <p:txBody>
          <a:bodyPr/>
          <a:lstStyle/>
          <a:p>
            <a:pPr marL="499872" marR="3910341" indent="-499872" defTabSz="1999437">
              <a:lnSpc>
                <a:spcPct val="100000"/>
              </a:lnSpc>
              <a:spcBef>
                <a:spcPts val="900"/>
              </a:spcBef>
              <a:defRPr sz="3936">
                <a:latin typeface="Times Roman"/>
                <a:ea typeface="Times Roman"/>
                <a:cs typeface="Times Roman"/>
                <a:sym typeface="Times Roman"/>
              </a:defRPr>
            </a:pPr>
            <a:r>
              <a:t>Fisica, chimica e matematica polacca naturalizzata francese;</a:t>
            </a:r>
          </a:p>
          <a:p>
            <a:pPr marL="499872" marR="3910341" indent="-499872" defTabSz="1999437">
              <a:lnSpc>
                <a:spcPct val="100000"/>
              </a:lnSpc>
              <a:spcBef>
                <a:spcPts val="900"/>
              </a:spcBef>
              <a:defRPr sz="3936">
                <a:latin typeface="Times Roman"/>
                <a:ea typeface="Times Roman"/>
                <a:cs typeface="Times Roman"/>
                <a:sym typeface="Times Roman"/>
              </a:defRPr>
            </a:pPr>
            <a:r>
              <a:t>Nel 1903 fu insignita del </a:t>
            </a:r>
            <a:r>
              <a:rPr b="1"/>
              <a:t>premio Nobel per la fisica</a:t>
            </a:r>
            <a:r>
              <a:t> (assieme al marito Pierre Curie e ad Antoine Henri Becquerel) per i loro studi sulle radiazioni;</a:t>
            </a:r>
          </a:p>
          <a:p>
            <a:pPr marL="499872" marR="3910341" indent="-499872" defTabSz="1999437">
              <a:lnSpc>
                <a:spcPct val="100000"/>
              </a:lnSpc>
              <a:spcBef>
                <a:spcPts val="900"/>
              </a:spcBef>
              <a:defRPr sz="3936">
                <a:latin typeface="Times Roman"/>
                <a:ea typeface="Times Roman"/>
                <a:cs typeface="Times Roman"/>
                <a:sym typeface="Times Roman"/>
              </a:defRPr>
            </a:pPr>
            <a:r>
              <a:t>Nel 1911 ricevette il </a:t>
            </a:r>
            <a:r>
              <a:rPr b="1"/>
              <a:t>premio Nobel per la chimica </a:t>
            </a:r>
            <a:r>
              <a:t>per la sua scoperta del radio e del polonio, il cui nome venne scelto dalla scienziata proprio in onore della sua terra. </a:t>
            </a:r>
          </a:p>
          <a:p>
            <a:pPr marL="499872" marR="3910341" indent="-499872" defTabSz="1999437">
              <a:lnSpc>
                <a:spcPct val="100000"/>
              </a:lnSpc>
              <a:spcBef>
                <a:spcPts val="900"/>
              </a:spcBef>
              <a:defRPr sz="3936">
                <a:latin typeface="Times Roman"/>
                <a:ea typeface="Times Roman"/>
                <a:cs typeface="Times Roman"/>
                <a:sym typeface="Times Roman"/>
              </a:defRPr>
            </a:pPr>
            <a:r>
              <a:t>Unica donna tra i quattro vincitori di due Nobel, è la sola ad aver vinto il Premio in due distinti campi scientifici;</a:t>
            </a:r>
          </a:p>
          <a:p>
            <a:pPr marL="499872" marR="3910341" indent="-499872" defTabSz="1999437">
              <a:lnSpc>
                <a:spcPct val="100000"/>
              </a:lnSpc>
              <a:spcBef>
                <a:spcPts val="900"/>
              </a:spcBef>
              <a:defRPr sz="3936">
                <a:latin typeface="Times Roman"/>
                <a:ea typeface="Times Roman"/>
                <a:cs typeface="Times Roman"/>
                <a:sym typeface="Times Roman"/>
              </a:defRPr>
            </a:pPr>
            <a:r>
              <a:t>Dopo la morte accidentale del marito Pierre Curie, avvenuta nel 1906 investito da una carrozza, le fu concesso di insegnare nella prestigiosa università della Sorbona. Due anni più tardi le venne assegnata la cattedra di fisica generale, diventando la </a:t>
            </a:r>
            <a:r>
              <a:rPr b="1"/>
              <a:t>prima donna a insegnare alla Sorbona</a:t>
            </a:r>
            <a:r>
              <a:t>.</a:t>
            </a:r>
          </a:p>
          <a:p>
            <a:pPr marL="499872" marR="3910341" indent="-499872" defTabSz="1999437">
              <a:lnSpc>
                <a:spcPct val="100000"/>
              </a:lnSpc>
              <a:spcBef>
                <a:spcPts val="900"/>
              </a:spcBef>
              <a:defRPr sz="3936">
                <a:latin typeface="Times Roman"/>
                <a:ea typeface="Times Roman"/>
                <a:cs typeface="Times Roman"/>
                <a:sym typeface="Times Roman"/>
              </a:defRPr>
            </a:pPr>
            <a:r>
              <a:t>Morì per l’esposizione prolungata alle radiazioni dovute ai suoi studi, di cui negò sempre la pericolosità.</a:t>
            </a:r>
          </a:p>
        </p:txBody>
      </p:sp>
      <p:pic>
        <p:nvPicPr>
          <p:cNvPr id="210" name="Schermata 2021-12-16 alle 11.49.13.png" descr="Schermata 2021-12-16 alle 11.49.13.png"/>
          <p:cNvPicPr>
            <a:picLocks noChangeAspect="1"/>
          </p:cNvPicPr>
          <p:nvPr/>
        </p:nvPicPr>
        <p:blipFill>
          <a:blip r:embed="rId2"/>
          <a:stretch>
            <a:fillRect/>
          </a:stretch>
        </p:blipFill>
        <p:spPr>
          <a:xfrm>
            <a:off x="17432421" y="954653"/>
            <a:ext cx="6142855" cy="4727328"/>
          </a:xfrm>
          <a:prstGeom prst="rect">
            <a:avLst/>
          </a:prstGeom>
          <a:ln w="12700">
            <a:miter lim="400000"/>
          </a:ln>
        </p:spPr>
      </p:pic>
      <p:sp>
        <p:nvSpPr>
          <p:cNvPr id="211" name="(Polonia 1867 - Francia 1934)"/>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(Polonia 1867 - Francia 1934) </a:t>
            </a:r>
          </a:p>
        </p:txBody>
      </p:sp>
      <p:pic>
        <p:nvPicPr>
          <p:cNvPr id="212" name="Schermata 2022-02-23 alle 13.39.04.png" descr="Schermata 2022-02-23 alle 13.39.04.png"/>
          <p:cNvPicPr>
            <a:picLocks noChangeAspect="1"/>
          </p:cNvPicPr>
          <p:nvPr/>
        </p:nvPicPr>
        <p:blipFill>
          <a:blip r:embed="rId3"/>
          <a:stretch>
            <a:fillRect/>
          </a:stretch>
        </p:blipFill>
        <p:spPr>
          <a:xfrm>
            <a:off x="16989614" y="6314359"/>
            <a:ext cx="7028470" cy="5193995"/>
          </a:xfrm>
          <a:prstGeom prst="rect">
            <a:avLst/>
          </a:prstGeom>
          <a:ln w="12700">
            <a:miter lim="400000"/>
          </a:ln>
        </p:spPr>
      </p:pic>
      <p:sp>
        <p:nvSpPr>
          <p:cNvPr id="213" name="Nel suo primo laboratorio a Parigi"/>
          <p:cNvSpPr txBox="1"/>
          <p:nvPr/>
        </p:nvSpPr>
        <p:spPr>
          <a:xfrm>
            <a:off x="18166338" y="11660527"/>
            <a:ext cx="4675023"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Nel suo primo laboratorio a Parigi</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Margherita Hack"/>
          <p:cNvSpPr txBox="1">
            <a:spLocks noGrp="1"/>
          </p:cNvSpPr>
          <p:nvPr>
            <p:ph type="title"/>
          </p:nvPr>
        </p:nvSpPr>
        <p:spPr>
          <a:prstGeom prst="rect">
            <a:avLst/>
          </a:prstGeom>
        </p:spPr>
        <p:txBody>
          <a:bodyPr/>
          <a:lstStyle/>
          <a:p>
            <a:r>
              <a:t>Margherita Hack</a:t>
            </a:r>
          </a:p>
        </p:txBody>
      </p:sp>
      <p:sp>
        <p:nvSpPr>
          <p:cNvPr id="216" name="Nostra signora delle stelle: astrofisica, accademica, divulgatrice scientifica, attivista;…"/>
          <p:cNvSpPr txBox="1">
            <a:spLocks noGrp="1"/>
          </p:cNvSpPr>
          <p:nvPr>
            <p:ph type="body" idx="1"/>
          </p:nvPr>
        </p:nvSpPr>
        <p:spPr>
          <a:xfrm>
            <a:off x="925686" y="3457877"/>
            <a:ext cx="20203366" cy="10128904"/>
          </a:xfrm>
          <a:prstGeom prst="rect">
            <a:avLst/>
          </a:prstGeom>
        </p:spPr>
        <p:txBody>
          <a:bodyPr/>
          <a:lstStyle/>
          <a:p>
            <a:pPr marL="505968" marR="3958028" indent="-505968" defTabSz="2023821">
              <a:lnSpc>
                <a:spcPct val="100000"/>
              </a:lnSpc>
              <a:spcBef>
                <a:spcPts val="900"/>
              </a:spcBef>
              <a:defRPr sz="3984">
                <a:latin typeface="Times Roman"/>
                <a:ea typeface="Times Roman"/>
                <a:cs typeface="Times Roman"/>
                <a:sym typeface="Times Roman"/>
              </a:defRPr>
            </a:pPr>
            <a:r>
              <a:rPr b="1"/>
              <a:t>Nostra signora delle stelle: </a:t>
            </a:r>
            <a:r>
              <a:t>astrofisica, accademica, divulgatrice scientifica, attivista;</a:t>
            </a:r>
          </a:p>
          <a:p>
            <a:pPr marL="505968" marR="3958028" indent="-505968" defTabSz="2023821">
              <a:lnSpc>
                <a:spcPct val="100000"/>
              </a:lnSpc>
              <a:spcBef>
                <a:spcPts val="900"/>
              </a:spcBef>
              <a:defRPr sz="3984">
                <a:latin typeface="Times Roman"/>
                <a:ea typeface="Times Roman"/>
                <a:cs typeface="Times Roman"/>
                <a:sym typeface="Times Roman"/>
              </a:defRPr>
            </a:pPr>
            <a:r>
              <a:t>dopo aver compiuto gli studi (senza sostenere gli esami di maturità a causa dello scoppio della seconda guerra mondiale) presso il liceo classico a Firenze, si laureò in Fisica nel 1945 con una votazione di 101/110</a:t>
            </a:r>
            <a:r>
              <a:rPr sz="830" u="sng" baseline="31999">
                <a:solidFill>
                  <a:srgbClr val="0000EE"/>
                </a:solidFill>
                <a:hlinkClick r:id="rId2"/>
              </a:rPr>
              <a:t>[3]</a:t>
            </a:r>
            <a:r>
              <a:t> con una tesi di astrofisica sulle Cefeidi;</a:t>
            </a:r>
          </a:p>
          <a:p>
            <a:pPr marL="505968" marR="3958028" indent="-505968" defTabSz="2023821">
              <a:lnSpc>
                <a:spcPct val="100000"/>
              </a:lnSpc>
              <a:spcBef>
                <a:spcPts val="900"/>
              </a:spcBef>
              <a:defRPr sz="3984">
                <a:latin typeface="Times Roman"/>
                <a:ea typeface="Times Roman"/>
                <a:cs typeface="Times Roman"/>
                <a:sym typeface="Times Roman"/>
              </a:defRPr>
            </a:pPr>
            <a:r>
              <a:t>In gioventù praticò con successo la </a:t>
            </a:r>
            <a:r>
              <a:rPr b="1"/>
              <a:t>pallacanestro e atletica leggera</a:t>
            </a:r>
            <a:r>
              <a:t>. Fu campionessa di </a:t>
            </a:r>
            <a:r>
              <a:rPr b="1"/>
              <a:t>salto in alto e in lungo</a:t>
            </a:r>
            <a:r>
              <a:t> in campionati universitari. Ricordando la sua adolescenza disse: "Si era tutti nazionalisti, si andava alle adunate, si faceva sport, ci si divertiva un mondo. Sono stata fascista fino al 1938, fino al giorno in cui entrarono in vigore le leggi razziali”.</a:t>
            </a:r>
          </a:p>
          <a:p>
            <a:pPr marL="495426" indent="-495426" defTabSz="379475">
              <a:lnSpc>
                <a:spcPct val="100000"/>
              </a:lnSpc>
              <a:spcBef>
                <a:spcPts val="900"/>
              </a:spcBef>
              <a:defRPr sz="3900">
                <a:latin typeface="Times Roman"/>
                <a:ea typeface="Times Roman"/>
                <a:cs typeface="Times Roman"/>
                <a:sym typeface="Times Roman"/>
              </a:defRPr>
            </a:pPr>
            <a:r>
              <a:t>Ha occupato la cattedra di </a:t>
            </a:r>
            <a:r>
              <a:rPr b="1"/>
              <a:t>professoressa ordinaria di astronomia</a:t>
            </a:r>
            <a:r>
              <a:t> all'Università di Trieste dal 1964 al 1 novembre 1992, anno nel quale fu collocata "fuori ruolo" per anzianità; </a:t>
            </a:r>
          </a:p>
          <a:p>
            <a:pPr marL="495426" indent="-495426" defTabSz="379475">
              <a:lnSpc>
                <a:spcPct val="100000"/>
              </a:lnSpc>
              <a:spcBef>
                <a:spcPts val="900"/>
              </a:spcBef>
              <a:defRPr sz="3900">
                <a:latin typeface="Times Roman"/>
                <a:ea typeface="Times Roman"/>
                <a:cs typeface="Times Roman"/>
                <a:sym typeface="Times Roman"/>
              </a:defRPr>
            </a:pPr>
            <a:r>
              <a:t>È stata la </a:t>
            </a:r>
            <a:r>
              <a:rPr b="1"/>
              <a:t>prima donna italiana a dirigere l'Osservatorio Astronomico di Trieste</a:t>
            </a:r>
            <a:r>
              <a:t> dal 1964 al 1987 portandolo a rinomanza internazionale;</a:t>
            </a:r>
          </a:p>
        </p:txBody>
      </p:sp>
      <p:sp>
        <p:nvSpPr>
          <p:cNvPr id="217" name="(Italia 1922 - 2013)"/>
          <p:cNvSpPr txBox="1"/>
          <p:nvPr/>
        </p:nvSpPr>
        <p:spPr>
          <a:xfrm>
            <a:off x="1206500" y="23221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(Italia 1922 - 2013) </a:t>
            </a:r>
          </a:p>
        </p:txBody>
      </p:sp>
      <p:pic>
        <p:nvPicPr>
          <p:cNvPr id="218" name="Schermata 2021-12-16 alle 11.31.23.png" descr="Schermata 2021-12-16 alle 11.31.23.png"/>
          <p:cNvPicPr>
            <a:picLocks noChangeAspect="1"/>
          </p:cNvPicPr>
          <p:nvPr/>
        </p:nvPicPr>
        <p:blipFill>
          <a:blip r:embed="rId3"/>
          <a:stretch>
            <a:fillRect/>
          </a:stretch>
        </p:blipFill>
        <p:spPr>
          <a:xfrm>
            <a:off x="16892596" y="3204908"/>
            <a:ext cx="7414532" cy="586265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Membro delle più prestigiose società fisiche e astronomiche, è stata anche direttrice del Dipartimento di Astronomia dell'Università di Trieste. È stata un membro dell'Accademia Nazionale dei Lincei. Ha lavorato presso numerosi osservatori americani ed e"/>
          <p:cNvSpPr txBox="1">
            <a:spLocks noGrp="1"/>
          </p:cNvSpPr>
          <p:nvPr>
            <p:ph type="body" idx="1"/>
          </p:nvPr>
        </p:nvSpPr>
        <p:spPr>
          <a:xfrm>
            <a:off x="968839" y="950032"/>
            <a:ext cx="17319728" cy="12584223"/>
          </a:xfrm>
          <a:prstGeom prst="rect">
            <a:avLst/>
          </a:prstGeom>
        </p:spPr>
        <p:txBody>
          <a:bodyPr/>
          <a:lstStyle/>
          <a:p>
            <a:pPr marL="537209" indent="-537209" defTabSz="411479">
              <a:lnSpc>
                <a:spcPct val="100000"/>
              </a:lnSpc>
              <a:spcBef>
                <a:spcPts val="1000"/>
              </a:spcBef>
              <a:defRPr sz="4050">
                <a:latin typeface="Times Roman"/>
                <a:ea typeface="Times Roman"/>
                <a:cs typeface="Times Roman"/>
                <a:sym typeface="Times Roman"/>
              </a:defRPr>
            </a:pPr>
            <a:r>
              <a:t>Membro delle più prestigiose società fisiche e astronomiche, è stata anche </a:t>
            </a:r>
            <a:r>
              <a:rPr b="1"/>
              <a:t>direttrice del Dipartimento di Astronomia dell'Università di Trieste.</a:t>
            </a:r>
            <a:r>
              <a:t> È stata un membro dell'</a:t>
            </a:r>
            <a:r>
              <a:rPr b="1"/>
              <a:t>Accademia Nazionale dei Lince</a:t>
            </a:r>
            <a:r>
              <a:t>i. Ha lavorato presso numerosi osservatori americani ed europei ed è stata per lungo tempo membro dei gruppi di lavoro dell'</a:t>
            </a:r>
            <a:r>
              <a:rPr b="1"/>
              <a:t>ESA</a:t>
            </a:r>
            <a:r>
              <a:t> e della </a:t>
            </a:r>
            <a:r>
              <a:rPr b="1"/>
              <a:t>NASA</a:t>
            </a:r>
            <a:r>
              <a:t>. In Italia, con un'intensa opera di promozione ha ottenuto che la comunità astronomica italiana espandesse la sua attività nell'utilizzo di vari satelliti giungendo ad un livello di rinomanza internazionale;</a:t>
            </a:r>
          </a:p>
          <a:p>
            <a:pPr marL="537209" indent="-537209" defTabSz="411479">
              <a:lnSpc>
                <a:spcPct val="100000"/>
              </a:lnSpc>
              <a:spcBef>
                <a:spcPts val="1000"/>
              </a:spcBef>
              <a:defRPr sz="4050">
                <a:latin typeface="Times Roman"/>
                <a:ea typeface="Times Roman"/>
                <a:cs typeface="Times Roman"/>
                <a:sym typeface="Times Roman"/>
              </a:defRPr>
            </a:pPr>
            <a:r>
              <a:t>Nota per le </a:t>
            </a:r>
            <a:r>
              <a:rPr b="1"/>
              <a:t>attività in campo sociale e politico:</a:t>
            </a:r>
            <a:r>
              <a:t> favorevole al nucleare e allo sviluppo delle risorse energetiche rinnovabili, premiata nel 2010 per l’</a:t>
            </a:r>
            <a:r>
              <a:rPr b="1"/>
              <a:t>attività a favore dei diritti civili</a:t>
            </a:r>
            <a:r>
              <a:t> e del riconoscimento giuridico delle coppie omosessuali, </a:t>
            </a:r>
            <a:r>
              <a:rPr b="1"/>
              <a:t>animalista</a:t>
            </a:r>
            <a:r>
              <a:t> convinta e vegetariana, contraria all’uso esclusivo della lingua inglese nelle università italiane, nel 2006 ha scritto il testo della canzone “Questo è il mondo” con il quale il cantautore Stefano Pais si presentò a Sanremo, convinta che esistessero altre forme di vita oltre a quelle terresti ma che per problemi legati alla lontananza non avremmo mai modo di incontrarli;</a:t>
            </a:r>
          </a:p>
          <a:p>
            <a:pPr marL="537209" indent="-537209" defTabSz="411479">
              <a:lnSpc>
                <a:spcPct val="100000"/>
              </a:lnSpc>
              <a:spcBef>
                <a:spcPts val="1000"/>
              </a:spcBef>
              <a:defRPr sz="4050">
                <a:latin typeface="Times Roman"/>
                <a:ea typeface="Times Roman"/>
                <a:cs typeface="Times Roman"/>
                <a:sym typeface="Times Roman"/>
              </a:defRPr>
            </a:pPr>
            <a:r>
              <a:t>Si definiva </a:t>
            </a:r>
            <a:r>
              <a:rPr b="1"/>
              <a:t>donna atea e di scienza</a:t>
            </a:r>
            <a:r>
              <a:t>: “l'etica non deriva dalla religione, ma da "principi di coscienza" che permettono a chiunque di avere una visione laica della vita, ovvero rispettosa del prossimo, della sua individualità e della sua libertà”.</a:t>
            </a:r>
          </a:p>
        </p:txBody>
      </p:sp>
      <p:pic>
        <p:nvPicPr>
          <p:cNvPr id="221" name="Schermata 2021-12-16 alle 11.01.43.png" descr="Schermata 2021-12-16 alle 11.01.43.png"/>
          <p:cNvPicPr>
            <a:picLocks noChangeAspect="1"/>
          </p:cNvPicPr>
          <p:nvPr/>
        </p:nvPicPr>
        <p:blipFill>
          <a:blip r:embed="rId2"/>
          <a:stretch>
            <a:fillRect/>
          </a:stretch>
        </p:blipFill>
        <p:spPr>
          <a:xfrm>
            <a:off x="19259838" y="745780"/>
            <a:ext cx="4684051" cy="5249757"/>
          </a:xfrm>
          <a:prstGeom prst="rect">
            <a:avLst/>
          </a:prstGeom>
          <a:ln w="12700">
            <a:miter lim="400000"/>
          </a:ln>
        </p:spPr>
      </p:pic>
      <p:pic>
        <p:nvPicPr>
          <p:cNvPr id="222" name="Schermata 2021-12-16 alle 11.32.46.png" descr="Schermata 2021-12-16 alle 11.32.46.png"/>
          <p:cNvPicPr>
            <a:picLocks noChangeAspect="1"/>
          </p:cNvPicPr>
          <p:nvPr/>
        </p:nvPicPr>
        <p:blipFill>
          <a:blip r:embed="rId3"/>
          <a:stretch>
            <a:fillRect/>
          </a:stretch>
        </p:blipFill>
        <p:spPr>
          <a:xfrm>
            <a:off x="18617905" y="6923884"/>
            <a:ext cx="5492595" cy="3342562"/>
          </a:xfrm>
          <a:prstGeom prst="rect">
            <a:avLst/>
          </a:prstGeom>
          <a:ln w="12700">
            <a:miter lim="400000"/>
          </a:ln>
        </p:spPr>
      </p:pic>
      <p:sp>
        <p:nvSpPr>
          <p:cNvPr id="223" name="Margherita Hack col marito Aldo De Rosa"/>
          <p:cNvSpPr txBox="1"/>
          <p:nvPr/>
        </p:nvSpPr>
        <p:spPr>
          <a:xfrm>
            <a:off x="19526201" y="10311458"/>
            <a:ext cx="4151325"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Margherita Hack col marito Aldo De Rosa</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Vera Rubin"/>
          <p:cNvSpPr txBox="1">
            <a:spLocks noGrp="1"/>
          </p:cNvSpPr>
          <p:nvPr>
            <p:ph type="title"/>
          </p:nvPr>
        </p:nvSpPr>
        <p:spPr>
          <a:prstGeom prst="rect">
            <a:avLst/>
          </a:prstGeom>
        </p:spPr>
        <p:txBody>
          <a:bodyPr/>
          <a:lstStyle/>
          <a:p>
            <a:r>
              <a:t>Vera Rubin</a:t>
            </a:r>
          </a:p>
        </p:txBody>
      </p:sp>
      <p:sp>
        <p:nvSpPr>
          <p:cNvPr id="226" name="Astronoma statunitense pioniera nello studio della rotazione delle galassie da cui dedusse la presenza di materia oscura;…"/>
          <p:cNvSpPr txBox="1">
            <a:spLocks noGrp="1"/>
          </p:cNvSpPr>
          <p:nvPr>
            <p:ph type="body" idx="1"/>
          </p:nvPr>
        </p:nvSpPr>
        <p:spPr>
          <a:xfrm>
            <a:off x="925686" y="3640074"/>
            <a:ext cx="21971001" cy="9472871"/>
          </a:xfrm>
          <a:prstGeom prst="rect">
            <a:avLst/>
          </a:prstGeom>
        </p:spPr>
        <p:txBody>
          <a:bodyPr/>
          <a:lstStyle/>
          <a:p>
            <a:pPr marL="402336" marR="3147348" indent="-402336" defTabSz="1609303">
              <a:spcBef>
                <a:spcPts val="2900"/>
              </a:spcBef>
              <a:defRPr sz="3894">
                <a:latin typeface="Times Roman"/>
                <a:ea typeface="Times Roman"/>
                <a:cs typeface="Times Roman"/>
                <a:sym typeface="Times Roman"/>
              </a:defRPr>
            </a:pPr>
            <a:r>
              <a:t>Astronoma statunitense pioniera nello studio della rotazione delle galassie da cui dedusse la presenza di </a:t>
            </a:r>
            <a:r>
              <a:rPr b="1"/>
              <a:t>materia oscura</a:t>
            </a:r>
            <a:r>
              <a:t>; </a:t>
            </a:r>
          </a:p>
          <a:p>
            <a:pPr marL="402336" marR="3147348" indent="-402336" defTabSz="1609303">
              <a:spcBef>
                <a:spcPts val="2900"/>
              </a:spcBef>
              <a:defRPr sz="3894">
                <a:latin typeface="Times Roman"/>
                <a:ea typeface="Times Roman"/>
                <a:cs typeface="Times Roman"/>
                <a:sym typeface="Times Roman"/>
              </a:defRPr>
            </a:pPr>
            <a:r>
              <a:t>Il padre, ingegnere elettronico di origini lituane, incoraggiò l’interesse della figlia per l’astronomia accompagnandola a incontri amatoriali sull’argomento e assistendola nella costruzione del suo primo telescopio fatto in casa a soli 14 anni;</a:t>
            </a:r>
          </a:p>
          <a:p>
            <a:pPr marL="402336" marR="3147348" indent="-402336" defTabSz="1609303">
              <a:spcBef>
                <a:spcPts val="2900"/>
              </a:spcBef>
              <a:defRPr sz="3894">
                <a:latin typeface="Times Roman"/>
                <a:ea typeface="Times Roman"/>
                <a:cs typeface="Times Roman"/>
                <a:sym typeface="Times Roman"/>
              </a:defRPr>
            </a:pPr>
            <a:r>
              <a:t>Il suo professore di fisica le disse che finché si fosse tenuta alla larga dalle materie scientifiche avrebbe potuto cavarsela e le suggerì, anzi, di tentare una carriera artistica. Fortunatamente non gli diede ascolto e, anni dopo, ricordando l’episodio dichiarò: «</a:t>
            </a:r>
            <a:r>
              <a:rPr b="1"/>
              <a:t>Non lasciate che nessuno vi dica che non siete bravi abbastanza</a:t>
            </a:r>
            <a:r>
              <a:t>. Il mio insegnante di scienze mi disse che non ero abbastanza brava in scienze… e guardate dove sono arrivata!».</a:t>
            </a:r>
          </a:p>
          <a:p>
            <a:pPr marL="402336" marR="3147348" indent="-402336" defTabSz="1609303">
              <a:spcBef>
                <a:spcPts val="2900"/>
              </a:spcBef>
              <a:defRPr sz="3894">
                <a:latin typeface="Times Roman"/>
                <a:ea typeface="Times Roman"/>
                <a:cs typeface="Times Roman"/>
                <a:sym typeface="Times Roman"/>
              </a:defRPr>
            </a:pPr>
            <a:r>
              <a:t>Avrebbe voluto studiare astronomia alla prestigiosa Princeton University, ma negli anni ’50 le donne non erano ammesse a Princeton… e non lo furono fino al 1975. Ma non si lasciò abbattere dai pregiudizi e riuscì a iscriversi alla Cornell University;</a:t>
            </a:r>
          </a:p>
        </p:txBody>
      </p:sp>
      <p:sp>
        <p:nvSpPr>
          <p:cNvPr id="227" name="(America 1928 - 2018)"/>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(America 1928 - 2018) </a:t>
            </a:r>
          </a:p>
        </p:txBody>
      </p:sp>
      <p:pic>
        <p:nvPicPr>
          <p:cNvPr id="228" name="Schermata 2021-12-16 alle 11.37.28.png" descr="Schermata 2021-12-16 alle 11.37.28.png"/>
          <p:cNvPicPr>
            <a:picLocks noChangeAspect="1"/>
          </p:cNvPicPr>
          <p:nvPr/>
        </p:nvPicPr>
        <p:blipFill>
          <a:blip r:embed="rId2"/>
          <a:stretch>
            <a:fillRect/>
          </a:stretch>
        </p:blipFill>
        <p:spPr>
          <a:xfrm>
            <a:off x="18944945" y="3486818"/>
            <a:ext cx="4813301" cy="600710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onseguì il dottorato nel 1954 concludendo, con il suo lavoro di ricerca, che le galassie non sono casualmente distribuite ma esistono dei raggruppamenti che ora chiamiamo comunemente “ammassi”, lavoro a lungo ignorato dalla comunità scientifica;…"/>
          <p:cNvSpPr txBox="1">
            <a:spLocks noGrp="1"/>
          </p:cNvSpPr>
          <p:nvPr>
            <p:ph type="body" idx="1"/>
          </p:nvPr>
        </p:nvSpPr>
        <p:spPr>
          <a:xfrm>
            <a:off x="949452" y="1239700"/>
            <a:ext cx="22369914" cy="12269563"/>
          </a:xfrm>
          <a:prstGeom prst="rect">
            <a:avLst/>
          </a:prstGeom>
        </p:spPr>
        <p:txBody>
          <a:bodyPr/>
          <a:lstStyle/>
          <a:p>
            <a:pPr marL="493776" marR="3862654" indent="-493776" defTabSz="1975054">
              <a:lnSpc>
                <a:spcPct val="100000"/>
              </a:lnSpc>
              <a:spcBef>
                <a:spcPts val="900"/>
              </a:spcBef>
              <a:defRPr sz="3888">
                <a:latin typeface="Times Roman"/>
                <a:ea typeface="Times Roman"/>
                <a:cs typeface="Times Roman"/>
                <a:sym typeface="Times Roman"/>
              </a:defRPr>
            </a:pPr>
            <a:r>
              <a:t>Conseguì il dottorato nel 1954 concludendo, con il suo lavoro di ricerca, che le galassie non sono casualmente distribuite ma esistono dei raggruppamenti che ora chiamiamo comunemente “ammassi”, lavoro a lungo ignorato dalla comunità scientifica;</a:t>
            </a:r>
          </a:p>
          <a:p>
            <a:pPr marL="493776" marR="3862654" indent="-493776" defTabSz="1975054">
              <a:lnSpc>
                <a:spcPct val="100000"/>
              </a:lnSpc>
              <a:spcBef>
                <a:spcPts val="900"/>
              </a:spcBef>
              <a:defRPr sz="3888">
                <a:latin typeface="Times Roman"/>
                <a:ea typeface="Times Roman"/>
                <a:cs typeface="Times Roman"/>
                <a:sym typeface="Times Roman"/>
              </a:defRPr>
            </a:pPr>
            <a:r>
              <a:t>Alcuni dei corsi che Vera doveva seguire per il dottorato si tenevano in orario serale ma Vera non aveva la patente; essenziale fu il supporto del marito che la accompagnava in macchina e la aspettava fino alla fine delle lezioni. Dal canto suo, per contribuire ad arrotondare le entrate familiari, Vera lavorava part-time al Montgomery County Community College; </a:t>
            </a:r>
          </a:p>
          <a:p>
            <a:pPr marL="493776" marR="3862654" indent="-493776" defTabSz="1975054">
              <a:lnSpc>
                <a:spcPct val="100000"/>
              </a:lnSpc>
              <a:spcBef>
                <a:spcPts val="900"/>
              </a:spcBef>
              <a:defRPr sz="3888">
                <a:latin typeface="Times Roman"/>
                <a:ea typeface="Times Roman"/>
                <a:cs typeface="Times Roman"/>
                <a:sym typeface="Times Roman"/>
              </a:defRPr>
            </a:pPr>
            <a:r>
              <a:t>Divenne ricercatrice e poi assistente alla Georgetown University; </a:t>
            </a:r>
          </a:p>
          <a:p>
            <a:pPr marL="493776" marR="3862654" indent="-493776" defTabSz="1975054">
              <a:lnSpc>
                <a:spcPct val="100000"/>
              </a:lnSpc>
              <a:spcBef>
                <a:spcPts val="900"/>
              </a:spcBef>
              <a:defRPr sz="3888">
                <a:latin typeface="Times Roman"/>
                <a:ea typeface="Times Roman"/>
                <a:cs typeface="Times Roman"/>
                <a:sym typeface="Times Roman"/>
              </a:defRPr>
            </a:pPr>
            <a:r>
              <a:t>Si adoperò durante tutta la sua vita per </a:t>
            </a:r>
            <a:r>
              <a:rPr b="1"/>
              <a:t>superare la discriminazione delle donne in campo scientifico</a:t>
            </a:r>
            <a:r>
              <a:t>;</a:t>
            </a:r>
          </a:p>
          <a:p>
            <a:pPr marL="493776" marR="3862654" indent="-493776" defTabSz="1975054">
              <a:lnSpc>
                <a:spcPct val="100000"/>
              </a:lnSpc>
              <a:spcBef>
                <a:spcPts val="900"/>
              </a:spcBef>
              <a:defRPr sz="3888">
                <a:latin typeface="Times Roman"/>
                <a:ea typeface="Times Roman"/>
                <a:cs typeface="Times Roman"/>
                <a:sym typeface="Times Roman"/>
              </a:defRPr>
            </a:pPr>
            <a:r>
              <a:t>Fu la </a:t>
            </a:r>
            <a:r>
              <a:rPr b="1"/>
              <a:t>prima donna ad essere autorizzata ad utilizzare la strumentazione dell’osservatorio di Mount Palomar</a:t>
            </a:r>
            <a:r>
              <a:t> nel 1965, nel 1981 è stata la seconda donna ad essere eletta alla </a:t>
            </a:r>
            <a:r>
              <a:rPr i="1"/>
              <a:t>National Academy of Science;</a:t>
            </a:r>
          </a:p>
          <a:p>
            <a:pPr marL="493776" marR="3862654" indent="-493776" defTabSz="1975054">
              <a:lnSpc>
                <a:spcPct val="100000"/>
              </a:lnSpc>
              <a:spcBef>
                <a:spcPts val="900"/>
              </a:spcBef>
              <a:defRPr sz="3888">
                <a:latin typeface="Times Roman"/>
                <a:ea typeface="Times Roman"/>
                <a:cs typeface="Times Roman"/>
                <a:sym typeface="Times Roman"/>
              </a:defRPr>
            </a:pPr>
            <a:r>
              <a:t>Fonte di ispirazione per molte donne che si sono dedicate alla carriera scientifica. Oltre ad eccellere nel suo campo, è stata una mamma premurosa di 4 bambini, che ha sicuramente motivato e ispirato poiché tutti hanno perseguito una carriera scientifica.</a:t>
            </a:r>
          </a:p>
        </p:txBody>
      </p:sp>
      <p:pic>
        <p:nvPicPr>
          <p:cNvPr id="231" name="Schermata 2021-12-16 alle 11.44.47.png" descr="Schermata 2021-12-16 alle 11.44.47.png"/>
          <p:cNvPicPr>
            <a:picLocks noChangeAspect="1"/>
          </p:cNvPicPr>
          <p:nvPr/>
        </p:nvPicPr>
        <p:blipFill>
          <a:blip r:embed="rId2"/>
          <a:stretch>
            <a:fillRect/>
          </a:stretch>
        </p:blipFill>
        <p:spPr>
          <a:xfrm>
            <a:off x="19042425" y="388888"/>
            <a:ext cx="3991495" cy="5817792"/>
          </a:xfrm>
          <a:prstGeom prst="rect">
            <a:avLst/>
          </a:prstGeom>
          <a:ln w="12700">
            <a:miter lim="400000"/>
          </a:ln>
        </p:spPr>
      </p:pic>
      <p:sp>
        <p:nvSpPr>
          <p:cNvPr id="232" name="Vera Rubin all’osservatorio Mount Palomar nel 1965"/>
          <p:cNvSpPr txBox="1"/>
          <p:nvPr/>
        </p:nvSpPr>
        <p:spPr>
          <a:xfrm>
            <a:off x="19087165" y="6276804"/>
            <a:ext cx="4346562"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Vera Rubin all’osservatorio Mount Palomar nel 1965</a:t>
            </a:r>
          </a:p>
        </p:txBody>
      </p:sp>
      <p:sp>
        <p:nvSpPr>
          <p:cNvPr id="233" name="Vera Rubin coi suoi figli in Colorado nel 1961"/>
          <p:cNvSpPr txBox="1"/>
          <p:nvPr/>
        </p:nvSpPr>
        <p:spPr>
          <a:xfrm>
            <a:off x="19316447" y="11970541"/>
            <a:ext cx="4346562"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Vera Rubin coi suoi figli in Colorado nel 1961</a:t>
            </a:r>
          </a:p>
        </p:txBody>
      </p:sp>
      <p:pic>
        <p:nvPicPr>
          <p:cNvPr id="234" name="Schermata 2021-12-16 alle 11.48.11.png" descr="Schermata 2021-12-16 alle 11.48.11.png"/>
          <p:cNvPicPr>
            <a:picLocks noChangeAspect="1"/>
          </p:cNvPicPr>
          <p:nvPr/>
        </p:nvPicPr>
        <p:blipFill>
          <a:blip r:embed="rId3"/>
          <a:stretch>
            <a:fillRect/>
          </a:stretch>
        </p:blipFill>
        <p:spPr>
          <a:xfrm>
            <a:off x="18427467" y="7791929"/>
            <a:ext cx="5665955" cy="406354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Massimilla (Milla) Baldo-Ceolin"/>
          <p:cNvSpPr txBox="1">
            <a:spLocks noGrp="1"/>
          </p:cNvSpPr>
          <p:nvPr>
            <p:ph type="title"/>
          </p:nvPr>
        </p:nvSpPr>
        <p:spPr>
          <a:prstGeom prst="rect">
            <a:avLst/>
          </a:prstGeom>
        </p:spPr>
        <p:txBody>
          <a:bodyPr/>
          <a:lstStyle/>
          <a:p>
            <a:r>
              <a:t>Massimilla (Milla) Baldo-Ceolin</a:t>
            </a:r>
          </a:p>
        </p:txBody>
      </p:sp>
      <p:sp>
        <p:nvSpPr>
          <p:cNvPr id="237" name="“La signora dei neutrini”;…"/>
          <p:cNvSpPr txBox="1">
            <a:spLocks noGrp="1"/>
          </p:cNvSpPr>
          <p:nvPr>
            <p:ph type="body" idx="1"/>
          </p:nvPr>
        </p:nvSpPr>
        <p:spPr>
          <a:xfrm>
            <a:off x="925686" y="3640074"/>
            <a:ext cx="16739860" cy="9472871"/>
          </a:xfrm>
          <a:prstGeom prst="rect">
            <a:avLst/>
          </a:prstGeom>
        </p:spPr>
        <p:txBody>
          <a:bodyPr/>
          <a:lstStyle/>
          <a:p>
            <a:pPr marL="579119" indent="-579119" defTabSz="434340">
              <a:lnSpc>
                <a:spcPct val="100000"/>
              </a:lnSpc>
              <a:spcBef>
                <a:spcPts val="1100"/>
              </a:spcBef>
              <a:defRPr sz="4560">
                <a:latin typeface="Times Roman"/>
                <a:ea typeface="Times Roman"/>
                <a:cs typeface="Times Roman"/>
                <a:sym typeface="Times Roman"/>
              </a:defRPr>
            </a:pPr>
            <a:r>
              <a:t>“</a:t>
            </a:r>
            <a:r>
              <a:rPr b="1"/>
              <a:t>La signora dei neutrini</a:t>
            </a:r>
            <a:r>
              <a:t>”;</a:t>
            </a:r>
          </a:p>
          <a:p>
            <a:pPr marL="579119" indent="-579119" defTabSz="434340">
              <a:lnSpc>
                <a:spcPct val="100000"/>
              </a:lnSpc>
              <a:spcBef>
                <a:spcPts val="1100"/>
              </a:spcBef>
              <a:defRPr sz="4560">
                <a:latin typeface="Times Roman"/>
                <a:ea typeface="Times Roman"/>
                <a:cs typeface="Times Roman"/>
                <a:sym typeface="Times Roman"/>
              </a:defRPr>
            </a:pPr>
            <a:r>
              <a:t>Si è laureata nel 1952 all'Università degli Studi di Padova; </a:t>
            </a:r>
          </a:p>
          <a:p>
            <a:pPr marL="579119" indent="-579119" defTabSz="434340">
              <a:lnSpc>
                <a:spcPct val="100000"/>
              </a:lnSpc>
              <a:spcBef>
                <a:spcPts val="1100"/>
              </a:spcBef>
              <a:defRPr sz="4560">
                <a:latin typeface="Times Roman"/>
                <a:ea typeface="Times Roman"/>
                <a:cs typeface="Times Roman"/>
                <a:sym typeface="Times Roman"/>
              </a:defRPr>
            </a:pPr>
            <a:r>
              <a:t>Professoressa Ordinaria di Fisica Superiore dal 1963 e </a:t>
            </a:r>
            <a:r>
              <a:rPr b="1"/>
              <a:t>prima donna a ricoprire una cattedra </a:t>
            </a:r>
            <a:r>
              <a:t>in quella Università;</a:t>
            </a:r>
          </a:p>
          <a:p>
            <a:pPr marL="579119" indent="-579119" defTabSz="434340">
              <a:lnSpc>
                <a:spcPct val="100000"/>
              </a:lnSpc>
              <a:spcBef>
                <a:spcPts val="1100"/>
              </a:spcBef>
              <a:defRPr sz="4560">
                <a:latin typeface="Times Roman"/>
                <a:ea typeface="Times Roman"/>
                <a:cs typeface="Times Roman"/>
                <a:sym typeface="Times Roman"/>
              </a:defRPr>
            </a:pPr>
            <a:r>
              <a:t>Dal 1965 al 1968 è stata direttrice della Sezione di Padova dell'Istituto Nazionale di Fisica Nucleare (INFN);</a:t>
            </a:r>
          </a:p>
          <a:p>
            <a:pPr marL="579119" indent="-579119" defTabSz="434340">
              <a:lnSpc>
                <a:spcPct val="100000"/>
              </a:lnSpc>
              <a:spcBef>
                <a:spcPts val="1100"/>
              </a:spcBef>
              <a:defRPr sz="4560">
                <a:latin typeface="Times Roman"/>
                <a:ea typeface="Times Roman"/>
                <a:cs typeface="Times Roman"/>
                <a:sym typeface="Times Roman"/>
              </a:defRPr>
            </a:pPr>
            <a:r>
              <a:t>Tra il 1973 e il 1978 ha diretto il Dipartimento di Fisica ‘Galileo Galilei’ e ha partecipato alla fondazione del Laboratorio Nazionale dell’INFN di Legnaro, dedicato allo studio della Fisica Nucleare.</a:t>
            </a:r>
          </a:p>
          <a:p>
            <a:pPr marL="579119" indent="-579119" defTabSz="434340">
              <a:lnSpc>
                <a:spcPct val="100000"/>
              </a:lnSpc>
              <a:spcBef>
                <a:spcPts val="1100"/>
              </a:spcBef>
              <a:defRPr sz="4560">
                <a:latin typeface="Times Roman"/>
                <a:ea typeface="Times Roman"/>
                <a:cs typeface="Times Roman"/>
                <a:sym typeface="Times Roman"/>
              </a:defRPr>
            </a:pPr>
            <a:r>
              <a:t>Dal 1998 Professoressa Emerita dell’Università di Padova.</a:t>
            </a:r>
          </a:p>
          <a:p>
            <a:pPr marL="579119" indent="-579119" defTabSz="434340">
              <a:lnSpc>
                <a:spcPct val="100000"/>
              </a:lnSpc>
              <a:spcBef>
                <a:spcPts val="1100"/>
              </a:spcBef>
              <a:defRPr sz="4560">
                <a:latin typeface="Times Roman"/>
                <a:ea typeface="Times Roman"/>
                <a:cs typeface="Times Roman"/>
                <a:sym typeface="Times Roman"/>
              </a:defRPr>
            </a:pPr>
            <a:r>
              <a:t>Ha lavorato alle macchine acceleratrici del CERN, negli Stati Uniti, in Russia e in Francia. </a:t>
            </a:r>
          </a:p>
        </p:txBody>
      </p:sp>
      <p:sp>
        <p:nvSpPr>
          <p:cNvPr id="238" name="(Legnago 1924 - Padova 2011)"/>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(Legnago 1924 - Padova 2011) </a:t>
            </a:r>
          </a:p>
        </p:txBody>
      </p:sp>
      <p:pic>
        <p:nvPicPr>
          <p:cNvPr id="239" name="Schermata 2022-01-25 alle 09.30.37.png" descr="Schermata 2022-01-25 alle 09.30.37.png"/>
          <p:cNvPicPr>
            <a:picLocks noChangeAspect="1"/>
          </p:cNvPicPr>
          <p:nvPr/>
        </p:nvPicPr>
        <p:blipFill>
          <a:blip r:embed="rId2"/>
          <a:stretch>
            <a:fillRect/>
          </a:stretch>
        </p:blipFill>
        <p:spPr>
          <a:xfrm>
            <a:off x="17721642" y="3665231"/>
            <a:ext cx="6311125" cy="445367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Ha dedicato la sua vita allo studio delle interazioni deboli;…"/>
          <p:cNvSpPr txBox="1">
            <a:spLocks noGrp="1"/>
          </p:cNvSpPr>
          <p:nvPr>
            <p:ph type="body" idx="1"/>
          </p:nvPr>
        </p:nvSpPr>
        <p:spPr>
          <a:xfrm>
            <a:off x="426598" y="1382297"/>
            <a:ext cx="17923522" cy="11835832"/>
          </a:xfrm>
          <a:prstGeom prst="rect">
            <a:avLst/>
          </a:prstGeom>
        </p:spPr>
        <p:txBody>
          <a:bodyPr/>
          <a:lstStyle/>
          <a:p>
            <a:pPr defTabSz="457200">
              <a:lnSpc>
                <a:spcPct val="100000"/>
              </a:lnSpc>
              <a:spcBef>
                <a:spcPts val="1200"/>
              </a:spcBef>
              <a:defRPr>
                <a:latin typeface="Times Roman"/>
                <a:ea typeface="Times Roman"/>
                <a:cs typeface="Times Roman"/>
                <a:sym typeface="Times Roman"/>
              </a:defRPr>
            </a:pPr>
            <a:r>
              <a:t>Ha dedicato la sua vita allo studio delle interazioni deboli;</a:t>
            </a:r>
          </a:p>
          <a:p>
            <a:pPr defTabSz="457200">
              <a:lnSpc>
                <a:spcPct val="100000"/>
              </a:lnSpc>
              <a:spcBef>
                <a:spcPts val="1200"/>
              </a:spcBef>
              <a:defRPr>
                <a:latin typeface="Times Roman"/>
                <a:ea typeface="Times Roman"/>
                <a:cs typeface="Times Roman"/>
                <a:sym typeface="Times Roman"/>
              </a:defRPr>
            </a:pPr>
            <a:r>
              <a:t>Nel 1958 contribuì alla scoperta del primo evento di </a:t>
            </a:r>
            <a:r>
              <a:rPr b="1"/>
              <a:t>antilambda</a:t>
            </a:r>
            <a:r>
              <a:t>: sua è l’idea dell’esperimento e il calcolo di fattibilità, sua l’interpretazione chiara dell’evento trovato nelle lastre fotografiche esposte al Bevatron di Berkeley.</a:t>
            </a:r>
          </a:p>
          <a:p>
            <a:pPr defTabSz="457200">
              <a:lnSpc>
                <a:spcPct val="100000"/>
              </a:lnSpc>
              <a:spcBef>
                <a:spcPts val="1200"/>
              </a:spcBef>
              <a:defRPr>
                <a:latin typeface="Times Roman"/>
                <a:ea typeface="Times Roman"/>
                <a:cs typeface="Times Roman"/>
                <a:sym typeface="Times Roman"/>
              </a:defRPr>
            </a:pPr>
            <a:r>
              <a:t>I suoi studi sui </a:t>
            </a:r>
            <a:r>
              <a:rPr b="1"/>
              <a:t>mesoni K</a:t>
            </a:r>
            <a:r>
              <a:t>, carichi e neutri si sono rivelati fondamentali per il raggiungimenti di importanti risultati relativi ai numeri quantici, alle regole di selezione e alle invarianze fondamentali;</a:t>
            </a:r>
          </a:p>
          <a:p>
            <a:pPr defTabSz="457200">
              <a:lnSpc>
                <a:spcPct val="100000"/>
              </a:lnSpc>
              <a:spcBef>
                <a:spcPts val="1200"/>
              </a:spcBef>
              <a:defRPr>
                <a:latin typeface="Times Roman"/>
                <a:ea typeface="Times Roman"/>
                <a:cs typeface="Times Roman"/>
                <a:sym typeface="Times Roman"/>
              </a:defRPr>
            </a:pPr>
            <a:r>
              <a:t>La sua visione del progresso della fisica è riassunta in una battuta di Kleist: “Se tutti gli uomini avessero vetri verdi al posto degli occhi, dovrebbero giudicare che gli oggetti che vedono sono verdi: e mai sarebbero in grado di decidere se il loro occhio mostra loro le cose come sono e se non vi aggiunga piuttosto qualcosa che appartiene non a loro ma all’occhio”;</a:t>
            </a:r>
          </a:p>
        </p:txBody>
      </p:sp>
      <p:pic>
        <p:nvPicPr>
          <p:cNvPr id="242" name="Schermata 2022-01-25 alle 11.34.50.png" descr="Schermata 2022-01-25 alle 11.34.50.png"/>
          <p:cNvPicPr>
            <a:picLocks noChangeAspect="1"/>
          </p:cNvPicPr>
          <p:nvPr/>
        </p:nvPicPr>
        <p:blipFill>
          <a:blip r:embed="rId2"/>
          <a:stretch>
            <a:fillRect/>
          </a:stretch>
        </p:blipFill>
        <p:spPr>
          <a:xfrm>
            <a:off x="18290023" y="1287276"/>
            <a:ext cx="6102425" cy="846279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ollaborò con l’esperimento NUE al CERN che ha fornito una prima conferma sperimentale delle teorie unificate delle interazioni deboli ed elettromagnetiche, attraverso la prima misura sistematica delle correnti neutre leptoniche;…"/>
          <p:cNvSpPr txBox="1">
            <a:spLocks noGrp="1"/>
          </p:cNvSpPr>
          <p:nvPr>
            <p:ph type="body" idx="1"/>
          </p:nvPr>
        </p:nvSpPr>
        <p:spPr>
          <a:xfrm>
            <a:off x="342600" y="930741"/>
            <a:ext cx="17903299" cy="12681292"/>
          </a:xfrm>
          <a:prstGeom prst="rect">
            <a:avLst/>
          </a:prstGeom>
        </p:spPr>
        <p:txBody>
          <a:bodyPr>
            <a:normAutofit lnSpcReduction="10000"/>
          </a:bodyPr>
          <a:lstStyle/>
          <a:p>
            <a:pPr marL="625983" indent="-625983" defTabSz="425195">
              <a:lnSpc>
                <a:spcPct val="100000"/>
              </a:lnSpc>
              <a:spcBef>
                <a:spcPts val="1100"/>
              </a:spcBef>
              <a:defRPr sz="4185">
                <a:latin typeface="Times Roman"/>
                <a:ea typeface="Times Roman"/>
                <a:cs typeface="Times Roman"/>
                <a:sym typeface="Times Roman"/>
              </a:defRPr>
            </a:pPr>
            <a:r>
              <a:t>Collaborò con l’esperimento NUE al CERN che ha fornito una prima conferma sperimentale delle </a:t>
            </a:r>
            <a:r>
              <a:rPr b="1"/>
              <a:t>teorie unificate delle interazioni deboli ed elettromagnetiche</a:t>
            </a:r>
            <a:r>
              <a:t>, attraverso la prima misura sistematica delle </a:t>
            </a:r>
            <a:r>
              <a:rPr b="1"/>
              <a:t>correnti neutre leptoniche</a:t>
            </a:r>
            <a:r>
              <a:t>;</a:t>
            </a:r>
          </a:p>
          <a:p>
            <a:pPr marL="625983" indent="-625983" defTabSz="425195">
              <a:lnSpc>
                <a:spcPct val="100000"/>
              </a:lnSpc>
              <a:spcBef>
                <a:spcPts val="1100"/>
              </a:spcBef>
              <a:defRPr sz="4185">
                <a:latin typeface="Times Roman"/>
                <a:ea typeface="Times Roman"/>
                <a:cs typeface="Times Roman"/>
                <a:sym typeface="Times Roman"/>
              </a:defRPr>
            </a:pPr>
            <a:r>
              <a:t>Fù la prima a proporre al CERN un esperimento sulle </a:t>
            </a:r>
            <a:r>
              <a:rPr b="1"/>
              <a:t>oscillazioni dei neutrini</a:t>
            </a:r>
            <a:r>
              <a:t>, che si è potuto effettuare solo 15 anni dopo;</a:t>
            </a:r>
          </a:p>
          <a:p>
            <a:pPr marL="625983" indent="-625983" defTabSz="425195">
              <a:lnSpc>
                <a:spcPct val="100000"/>
              </a:lnSpc>
              <a:spcBef>
                <a:spcPts val="1100"/>
              </a:spcBef>
              <a:defRPr sz="4185">
                <a:latin typeface="Times Roman"/>
                <a:ea typeface="Times Roman"/>
                <a:cs typeface="Times Roman"/>
                <a:sym typeface="Times Roman"/>
              </a:defRPr>
            </a:pPr>
            <a:r>
              <a:t>Fù coinvolta negli esperimenti NOMAD al CERN e ICARUS al Gran Sasso e nello studio delle oscillazioni neutrone-antineutrone al reattore nucleare dell’ILL di Grenoble.</a:t>
            </a:r>
          </a:p>
          <a:p>
            <a:pPr marL="625983" indent="-625983" defTabSz="425195">
              <a:lnSpc>
                <a:spcPct val="100000"/>
              </a:lnSpc>
              <a:spcBef>
                <a:spcPts val="1100"/>
              </a:spcBef>
              <a:defRPr sz="4185">
                <a:latin typeface="Times Roman"/>
                <a:ea typeface="Times Roman"/>
                <a:cs typeface="Times Roman"/>
                <a:sym typeface="Times Roman"/>
              </a:defRPr>
            </a:pPr>
            <a:r>
              <a:t>Coordinò l’European Network “Neutrino Oscillations”, che raccoglie gli esperimenti sull’oscillazione del neutrino (tra cui OPERA).</a:t>
            </a:r>
          </a:p>
          <a:p>
            <a:pPr marL="625983" indent="-625983" defTabSz="425195">
              <a:lnSpc>
                <a:spcPct val="100000"/>
              </a:lnSpc>
              <a:spcBef>
                <a:spcPts val="1100"/>
              </a:spcBef>
              <a:defRPr sz="4185">
                <a:latin typeface="Times Roman"/>
                <a:ea typeface="Times Roman"/>
                <a:cs typeface="Times Roman"/>
                <a:sym typeface="Times Roman"/>
              </a:defRPr>
            </a:pPr>
            <a:r>
              <a:t>Il suo impegno militante di scienziata si congiungeva con le altre molteplici espressioni della cultura, dalla letteratura alla poesia, dalla musica alle arti figurative.</a:t>
            </a:r>
          </a:p>
          <a:p>
            <a:pPr marL="625983" indent="-625983" defTabSz="425195">
              <a:lnSpc>
                <a:spcPct val="100000"/>
              </a:lnSpc>
              <a:spcBef>
                <a:spcPts val="1100"/>
              </a:spcBef>
              <a:defRPr sz="4185">
                <a:latin typeface="Times Roman"/>
                <a:ea typeface="Times Roman"/>
                <a:cs typeface="Times Roman"/>
                <a:sym typeface="Times Roman"/>
              </a:defRPr>
            </a:pPr>
            <a:r>
              <a:t>Si è scontrata con i pregiudizi dell’epoca, in un mondo ancora fortemente dominato da personalità maschili:«Una volta, 5 o 6 anni dopo la laurea, Rostagni (Direttore) mi chiama e mi dice: “Sa, c’è un posto di assistente e toccherebbe a lei, ma lei è sposata, ha una figlia, è contenta… Lo diamo a Luciano Guerriero…”. Anche Guerriero era sposato e aveva due figli! </a:t>
            </a:r>
          </a:p>
        </p:txBody>
      </p:sp>
      <p:pic>
        <p:nvPicPr>
          <p:cNvPr id="245" name="Schermata 2022-01-25 alle 09.28.20.png" descr="Schermata 2022-01-25 alle 09.28.20.png"/>
          <p:cNvPicPr>
            <a:picLocks noChangeAspect="1"/>
          </p:cNvPicPr>
          <p:nvPr/>
        </p:nvPicPr>
        <p:blipFill>
          <a:blip r:embed="rId2"/>
          <a:stretch>
            <a:fillRect/>
          </a:stretch>
        </p:blipFill>
        <p:spPr>
          <a:xfrm>
            <a:off x="18432287" y="1132364"/>
            <a:ext cx="5342652" cy="3055382"/>
          </a:xfrm>
          <a:prstGeom prst="rect">
            <a:avLst/>
          </a:prstGeom>
          <a:ln w="12700">
            <a:miter lim="400000"/>
          </a:ln>
        </p:spPr>
      </p:pic>
      <p:pic>
        <p:nvPicPr>
          <p:cNvPr id="246" name="Schermata 2022-02-18 alle 15.30.59.png" descr="Schermata 2022-02-18 alle 15.30.59.png"/>
          <p:cNvPicPr>
            <a:picLocks noChangeAspect="1"/>
          </p:cNvPicPr>
          <p:nvPr/>
        </p:nvPicPr>
        <p:blipFill>
          <a:blip r:embed="rId3"/>
          <a:stretch>
            <a:fillRect/>
          </a:stretch>
        </p:blipFill>
        <p:spPr>
          <a:xfrm>
            <a:off x="19023764" y="6062607"/>
            <a:ext cx="4669081" cy="522734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Donne nella Scienza"/>
          <p:cNvSpPr txBox="1">
            <a:spLocks noGrp="1"/>
          </p:cNvSpPr>
          <p:nvPr>
            <p:ph type="title"/>
          </p:nvPr>
        </p:nvSpPr>
        <p:spPr>
          <a:prstGeom prst="rect">
            <a:avLst/>
          </a:prstGeom>
        </p:spPr>
        <p:txBody>
          <a:bodyPr/>
          <a:lstStyle>
            <a:lvl1pPr>
              <a:defRPr>
                <a:latin typeface="Times Roman"/>
                <a:ea typeface="Times Roman"/>
                <a:cs typeface="Times Roman"/>
                <a:sym typeface="Times Roman"/>
              </a:defRPr>
            </a:lvl1pPr>
          </a:lstStyle>
          <a:p>
            <a:r>
              <a:t>Donne nella Scienza</a:t>
            </a:r>
          </a:p>
        </p:txBody>
      </p:sp>
      <p:pic>
        <p:nvPicPr>
          <p:cNvPr id="159" name="Schermata 2021-12-15 alle 09.28.46.png" descr="Schermata 2021-12-15 alle 09.28.46.png"/>
          <p:cNvPicPr>
            <a:picLocks noChangeAspect="1"/>
          </p:cNvPicPr>
          <p:nvPr/>
        </p:nvPicPr>
        <p:blipFill>
          <a:blip r:embed="rId2"/>
          <a:stretch>
            <a:fillRect/>
          </a:stretch>
        </p:blipFill>
        <p:spPr>
          <a:xfrm>
            <a:off x="16155130" y="163189"/>
            <a:ext cx="6766659" cy="5318772"/>
          </a:xfrm>
          <a:prstGeom prst="rect">
            <a:avLst/>
          </a:prstGeom>
          <a:ln w="12700">
            <a:miter lim="400000"/>
          </a:ln>
        </p:spPr>
      </p:pic>
      <p:sp>
        <p:nvSpPr>
          <p:cNvPr id="160" name="Moltissimi esempi illustri di donne che hanno dato un enorme contribuito in diversi ambiti scientifici."/>
          <p:cNvSpPr txBox="1"/>
          <p:nvPr/>
        </p:nvSpPr>
        <p:spPr>
          <a:xfrm>
            <a:off x="1239850" y="3033007"/>
            <a:ext cx="14748452" cy="159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4500"/>
              </a:spcBef>
              <a:defRPr sz="4800">
                <a:solidFill>
                  <a:srgbClr val="000000"/>
                </a:solidFill>
                <a:latin typeface="Biancoenero Regular"/>
                <a:ea typeface="Biancoenero Regular"/>
                <a:cs typeface="Biancoenero Regular"/>
                <a:sym typeface="Biancoenero Regular"/>
              </a:defRPr>
            </a:pPr>
            <a:r>
              <a:rPr>
                <a:latin typeface="Times Roman"/>
                <a:ea typeface="Times Roman"/>
                <a:cs typeface="Times Roman"/>
                <a:sym typeface="Times Roman"/>
              </a:rPr>
              <a:t>Moltissimi esempi illustri di donne che hanno dato un enorme contribuito in diversi ambiti scientifici. </a:t>
            </a:r>
            <a:r>
              <a:t>  </a:t>
            </a:r>
          </a:p>
        </p:txBody>
      </p:sp>
      <p:sp>
        <p:nvSpPr>
          <p:cNvPr id="161" name="Oggi vi parleremo di:…"/>
          <p:cNvSpPr txBox="1"/>
          <p:nvPr/>
        </p:nvSpPr>
        <p:spPr>
          <a:xfrm>
            <a:off x="1094018" y="5589968"/>
            <a:ext cx="22561458" cy="631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4500"/>
              </a:spcBef>
              <a:defRPr sz="4800">
                <a:solidFill>
                  <a:srgbClr val="000000"/>
                </a:solidFill>
                <a:latin typeface="Times Roman"/>
                <a:ea typeface="Times Roman"/>
                <a:cs typeface="Times Roman"/>
                <a:sym typeface="Times Roman"/>
              </a:defRPr>
            </a:pPr>
            <a:r>
              <a:t>Oggi vi parleremo di:</a:t>
            </a:r>
          </a:p>
          <a:p>
            <a:pPr lvl="1" algn="l">
              <a:spcBef>
                <a:spcPts val="500"/>
              </a:spcBef>
              <a:defRPr sz="4800">
                <a:solidFill>
                  <a:srgbClr val="000000"/>
                </a:solidFill>
                <a:latin typeface="Times Roman"/>
                <a:ea typeface="Times Roman"/>
                <a:cs typeface="Times Roman"/>
                <a:sym typeface="Times Roman"/>
              </a:defRPr>
            </a:pPr>
            <a:r>
              <a:rPr b="1"/>
              <a:t>Matematiche</a:t>
            </a:r>
            <a:r>
              <a:t>: Katherine Johnson, Sophie Germain, Emmy Noether;</a:t>
            </a:r>
          </a:p>
          <a:p>
            <a:pPr lvl="1" algn="l">
              <a:spcBef>
                <a:spcPts val="500"/>
              </a:spcBef>
              <a:defRPr sz="4800">
                <a:solidFill>
                  <a:srgbClr val="000000"/>
                </a:solidFill>
                <a:latin typeface="Times Roman"/>
                <a:ea typeface="Times Roman"/>
                <a:cs typeface="Times Roman"/>
                <a:sym typeface="Times Roman"/>
              </a:defRPr>
            </a:pPr>
            <a:r>
              <a:rPr b="1"/>
              <a:t>Fisiche</a:t>
            </a:r>
            <a:r>
              <a:t>: Chien Shung Wu, Marie Curie, Margherita Hack, Vera Rubin, Milla Baldo-Ceolin, Vandana Shiva;</a:t>
            </a:r>
          </a:p>
          <a:p>
            <a:pPr lvl="1" algn="l">
              <a:spcBef>
                <a:spcPts val="500"/>
              </a:spcBef>
              <a:defRPr sz="4800">
                <a:solidFill>
                  <a:srgbClr val="000000"/>
                </a:solidFill>
                <a:latin typeface="Times Roman"/>
                <a:ea typeface="Times Roman"/>
                <a:cs typeface="Times Roman"/>
                <a:sym typeface="Times Roman"/>
              </a:defRPr>
            </a:pPr>
            <a:r>
              <a:rPr b="1"/>
              <a:t>Biologhe</a:t>
            </a:r>
            <a:r>
              <a:t>: Rosalind Franklin, Evelin Fox-Keller, Barbara McClintok;</a:t>
            </a:r>
          </a:p>
          <a:p>
            <a:pPr lvl="1" algn="l">
              <a:spcBef>
                <a:spcPts val="500"/>
              </a:spcBef>
              <a:defRPr sz="4800">
                <a:solidFill>
                  <a:srgbClr val="000000"/>
                </a:solidFill>
                <a:latin typeface="Times Roman"/>
                <a:ea typeface="Times Roman"/>
                <a:cs typeface="Times Roman"/>
                <a:sym typeface="Times Roman"/>
              </a:defRPr>
            </a:pPr>
            <a:r>
              <a:rPr b="1"/>
              <a:t>Informatiche</a:t>
            </a:r>
            <a:r>
              <a:t>: Ada Lovelace, Hedy Lamarr;</a:t>
            </a:r>
          </a:p>
          <a:p>
            <a:pPr lvl="1" algn="l">
              <a:spcBef>
                <a:spcPts val="500"/>
              </a:spcBef>
              <a:defRPr sz="4800">
                <a:solidFill>
                  <a:srgbClr val="000000"/>
                </a:solidFill>
                <a:latin typeface="Times Roman"/>
                <a:ea typeface="Times Roman"/>
                <a:cs typeface="Times Roman"/>
                <a:sym typeface="Times Roman"/>
              </a:defRPr>
            </a:pPr>
            <a:r>
              <a:rPr b="1"/>
              <a:t>Personalità di spicco</a:t>
            </a:r>
            <a:r>
              <a:t> attuali: Samantha Cristoforetti, Fabiola Gianotti, Caterina Falleni, Anna Grassellino, Alessandra Buonanno, Marica Branchesi, Lucia Votano.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Ada Lovelace"/>
          <p:cNvSpPr txBox="1">
            <a:spLocks noGrp="1"/>
          </p:cNvSpPr>
          <p:nvPr>
            <p:ph type="title"/>
          </p:nvPr>
        </p:nvSpPr>
        <p:spPr>
          <a:prstGeom prst="rect">
            <a:avLst/>
          </a:prstGeom>
        </p:spPr>
        <p:txBody>
          <a:bodyPr/>
          <a:lstStyle/>
          <a:p>
            <a:r>
              <a:t>Ada Lovelace</a:t>
            </a:r>
          </a:p>
        </p:txBody>
      </p:sp>
      <p:sp>
        <p:nvSpPr>
          <p:cNvPr id="249" name="(Londra 1815 - 1852)"/>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2438338">
              <a:lnSpc>
                <a:spcPct val="90000"/>
              </a:lnSpc>
              <a:spcBef>
                <a:spcPts val="4500"/>
              </a:spcBef>
              <a:defRPr sz="4800" b="0">
                <a:latin typeface="Biancoenero Regular"/>
                <a:ea typeface="Biancoenero Regular"/>
                <a:cs typeface="Biancoenero Regular"/>
                <a:sym typeface="Biancoenero Regular"/>
              </a:defRPr>
            </a:lvl1pPr>
          </a:lstStyle>
          <a:p>
            <a:r>
              <a:t>(Londra 1815 - 1852) </a:t>
            </a:r>
          </a:p>
        </p:txBody>
      </p:sp>
      <p:sp>
        <p:nvSpPr>
          <p:cNvPr id="250" name="Considerata la prima informatica della storia: la donna che per prima immaginò il computer;…"/>
          <p:cNvSpPr txBox="1">
            <a:spLocks noGrp="1"/>
          </p:cNvSpPr>
          <p:nvPr>
            <p:ph type="body" idx="1"/>
          </p:nvPr>
        </p:nvSpPr>
        <p:spPr>
          <a:xfrm>
            <a:off x="949452" y="3382662"/>
            <a:ext cx="22054824" cy="9472870"/>
          </a:xfrm>
          <a:prstGeom prst="rect">
            <a:avLst/>
          </a:prstGeom>
        </p:spPr>
        <p:txBody>
          <a:bodyPr/>
          <a:lstStyle/>
          <a:p>
            <a:pPr marL="609599" marR="4895709" indent="-609599">
              <a:lnSpc>
                <a:spcPct val="100000"/>
              </a:lnSpc>
              <a:spcBef>
                <a:spcPts val="1200"/>
              </a:spcBef>
              <a:defRPr sz="4500">
                <a:latin typeface="Times Roman"/>
                <a:ea typeface="Times Roman"/>
                <a:cs typeface="Times Roman"/>
                <a:sym typeface="Times Roman"/>
              </a:defRPr>
            </a:pPr>
            <a:r>
              <a:t>Considerata la </a:t>
            </a:r>
            <a:r>
              <a:rPr b="1"/>
              <a:t>prima informatica della storia</a:t>
            </a:r>
            <a:r>
              <a:t>: la donna che per prima immaginò il computer;</a:t>
            </a:r>
          </a:p>
          <a:p>
            <a:pPr marL="609599" marR="4895709" indent="-609599">
              <a:lnSpc>
                <a:spcPct val="100000"/>
              </a:lnSpc>
              <a:spcBef>
                <a:spcPts val="1200"/>
              </a:spcBef>
              <a:defRPr sz="4500">
                <a:latin typeface="Times Roman"/>
                <a:ea typeface="Times Roman"/>
                <a:cs typeface="Times Roman"/>
                <a:sym typeface="Times Roman"/>
              </a:defRPr>
            </a:pPr>
            <a:r>
              <a:t>Figlia di Lord Byron (noto poeta), uomo violento che la abbandonò bambina;</a:t>
            </a:r>
          </a:p>
          <a:p>
            <a:pPr marL="609599" marR="4895709" indent="-609599">
              <a:lnSpc>
                <a:spcPct val="100000"/>
              </a:lnSpc>
              <a:spcBef>
                <a:spcPts val="1200"/>
              </a:spcBef>
              <a:defRPr sz="4500">
                <a:latin typeface="Times Roman"/>
                <a:ea typeface="Times Roman"/>
                <a:cs typeface="Times Roman"/>
                <a:sym typeface="Times Roman"/>
              </a:defRPr>
            </a:pPr>
            <a:r>
              <a:rPr b="1"/>
              <a:t>Bambina prodigio</a:t>
            </a:r>
            <a:r>
              <a:t> dotata di salute precaria: una cefalea le procurò danni alla vista a 8 anni e a causa del morbillo rimase paralizzata per 2 anni all’età di 14 anni;</a:t>
            </a:r>
          </a:p>
          <a:p>
            <a:pPr marL="609599" marR="4895709" indent="-609599">
              <a:lnSpc>
                <a:spcPct val="100000"/>
              </a:lnSpc>
              <a:spcBef>
                <a:spcPts val="1200"/>
              </a:spcBef>
              <a:defRPr sz="4500">
                <a:latin typeface="Times Roman"/>
                <a:ea typeface="Times Roman"/>
                <a:cs typeface="Times Roman"/>
                <a:sym typeface="Times Roman"/>
              </a:defRPr>
            </a:pPr>
            <a:r>
              <a:t>Venne spinta dalla madre allo studio della matematica perché non sopportava l’idea che potesse amare la poesia come il padre;</a:t>
            </a:r>
          </a:p>
          <a:p>
            <a:pPr marL="609599" marR="4895709" indent="-609599">
              <a:lnSpc>
                <a:spcPct val="100000"/>
              </a:lnSpc>
              <a:spcBef>
                <a:spcPts val="1200"/>
              </a:spcBef>
              <a:defRPr sz="4500">
                <a:latin typeface="Times Roman"/>
                <a:ea typeface="Times Roman"/>
                <a:cs typeface="Times Roman"/>
                <a:sym typeface="Times Roman"/>
              </a:defRPr>
            </a:pPr>
            <a:r>
              <a:t>A otto anni completò uno studio sulle abitudini della sua gatta, a dieci progettò un sistema che dovrebbe permettere al cane di volare, a undici si mise ad osservare il moto di Giove in cielo, come fece Galileo;</a:t>
            </a:r>
          </a:p>
        </p:txBody>
      </p:sp>
      <p:pic>
        <p:nvPicPr>
          <p:cNvPr id="251" name="Schermata 2021-12-16 alle 10.52.40.png" descr="Schermata 2021-12-16 alle 10.52.40.png"/>
          <p:cNvPicPr>
            <a:picLocks noChangeAspect="1"/>
          </p:cNvPicPr>
          <p:nvPr/>
        </p:nvPicPr>
        <p:blipFill>
          <a:blip r:embed="rId2"/>
          <a:stretch>
            <a:fillRect/>
          </a:stretch>
        </p:blipFill>
        <p:spPr>
          <a:xfrm>
            <a:off x="18917094" y="2457617"/>
            <a:ext cx="4663030" cy="6994544"/>
          </a:xfrm>
          <a:prstGeom prst="rect">
            <a:avLst/>
          </a:prstGeom>
          <a:ln w="12700">
            <a:miter lim="400000"/>
          </a:ln>
        </p:spPr>
      </p:pic>
      <p:sp>
        <p:nvSpPr>
          <p:cNvPr id="252" name="A 18 col vestito da “debuttante”"/>
          <p:cNvSpPr txBox="1"/>
          <p:nvPr/>
        </p:nvSpPr>
        <p:spPr>
          <a:xfrm>
            <a:off x="18847826" y="9485604"/>
            <a:ext cx="480156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A 18 col vestito da “debuttante”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Incontrò il matematico Babbage inventore della macchina differenziale con cui collaborò nell’elaborazione di calcoli e algoritmi;…"/>
          <p:cNvSpPr txBox="1">
            <a:spLocks noGrp="1"/>
          </p:cNvSpPr>
          <p:nvPr>
            <p:ph type="body" idx="1"/>
          </p:nvPr>
        </p:nvSpPr>
        <p:spPr>
          <a:xfrm>
            <a:off x="854387" y="1030414"/>
            <a:ext cx="16261285" cy="11655172"/>
          </a:xfrm>
          <a:prstGeom prst="rect">
            <a:avLst/>
          </a:prstGeom>
        </p:spPr>
        <p:txBody>
          <a:bodyPr/>
          <a:lstStyle/>
          <a:p>
            <a:pPr marR="4895709">
              <a:lnSpc>
                <a:spcPct val="100000"/>
              </a:lnSpc>
              <a:spcBef>
                <a:spcPts val="1200"/>
              </a:spcBef>
              <a:defRPr>
                <a:latin typeface="Times Roman"/>
                <a:ea typeface="Times Roman"/>
                <a:cs typeface="Times Roman"/>
                <a:sym typeface="Times Roman"/>
              </a:defRPr>
            </a:pPr>
            <a:r>
              <a:t>Incontrò il matematico Babbage inventore della macchina differenziale con cui collaborò nell’</a:t>
            </a:r>
            <a:r>
              <a:rPr b="1"/>
              <a:t>elaborazione di calcoli e algoritmi</a:t>
            </a:r>
            <a:r>
              <a:t>;</a:t>
            </a:r>
          </a:p>
          <a:p>
            <a:pPr marR="4895709">
              <a:lnSpc>
                <a:spcPct val="100000"/>
              </a:lnSpc>
              <a:spcBef>
                <a:spcPts val="1200"/>
              </a:spcBef>
              <a:defRPr>
                <a:latin typeface="Times Roman"/>
                <a:ea typeface="Times Roman"/>
                <a:cs typeface="Times Roman"/>
                <a:sym typeface="Times Roman"/>
              </a:defRPr>
            </a:pPr>
            <a:r>
              <a:t>Definita </a:t>
            </a:r>
            <a:r>
              <a:rPr b="1"/>
              <a:t>incantatrice dei numeri</a:t>
            </a:r>
            <a:r>
              <a:t> da Babbage;</a:t>
            </a:r>
          </a:p>
          <a:p>
            <a:pPr>
              <a:lnSpc>
                <a:spcPct val="100000"/>
              </a:lnSpc>
              <a:spcBef>
                <a:spcPts val="1200"/>
              </a:spcBef>
              <a:defRPr>
                <a:latin typeface="Times Roman"/>
                <a:ea typeface="Times Roman"/>
                <a:cs typeface="Times Roman"/>
                <a:sym typeface="Times Roman"/>
              </a:defRPr>
            </a:pPr>
            <a:r>
              <a:t>Inventò una macchina capace di essere uno “strumento programmabile, con una intelligenza simile a quella dell’uomo”;</a:t>
            </a:r>
          </a:p>
          <a:p>
            <a:pPr>
              <a:lnSpc>
                <a:spcPct val="100000"/>
              </a:lnSpc>
              <a:spcBef>
                <a:spcPts val="1200"/>
              </a:spcBef>
              <a:defRPr>
                <a:latin typeface="Times Roman"/>
                <a:ea typeface="Times Roman"/>
                <a:cs typeface="Times Roman"/>
                <a:sym typeface="Times Roman"/>
              </a:defRPr>
            </a:pPr>
            <a:r>
              <a:t>Elaborò un algoritmo per il calcolo dei numeri di Bernoulli riconosciuto come il </a:t>
            </a:r>
            <a:r>
              <a:rPr b="1"/>
              <a:t>primo programma informatico della storia</a:t>
            </a:r>
            <a:r>
              <a:rPr i="1"/>
              <a:t> </a:t>
            </a:r>
            <a:r>
              <a:t>ripreso da Alan Turing, il celebre matematico inglese, per costruire il primo computer.</a:t>
            </a:r>
          </a:p>
        </p:txBody>
      </p:sp>
      <p:pic>
        <p:nvPicPr>
          <p:cNvPr id="255" name="Schermata 2021-12-16 alle 10.47.11.png" descr="Schermata 2021-12-16 alle 10.47.11.png"/>
          <p:cNvPicPr>
            <a:picLocks noChangeAspect="1"/>
          </p:cNvPicPr>
          <p:nvPr/>
        </p:nvPicPr>
        <p:blipFill>
          <a:blip r:embed="rId2"/>
          <a:stretch>
            <a:fillRect/>
          </a:stretch>
        </p:blipFill>
        <p:spPr>
          <a:xfrm>
            <a:off x="15934641" y="244755"/>
            <a:ext cx="7458556" cy="5586755"/>
          </a:xfrm>
          <a:prstGeom prst="rect">
            <a:avLst/>
          </a:prstGeom>
          <a:ln w="12700">
            <a:miter lim="400000"/>
          </a:ln>
        </p:spPr>
      </p:pic>
      <p:sp>
        <p:nvSpPr>
          <p:cNvPr id="256" name="Prototipo di macchina analitica progettata da Babbage al quale Ada Lovelace diede ampio contributo"/>
          <p:cNvSpPr txBox="1"/>
          <p:nvPr/>
        </p:nvSpPr>
        <p:spPr>
          <a:xfrm>
            <a:off x="14987920" y="5938499"/>
            <a:ext cx="8835657"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Prototipo di macchina analitica progettata da Babbage al quale Ada Lovelace diede ampio contributo</a:t>
            </a:r>
          </a:p>
        </p:txBody>
      </p:sp>
      <p:pic>
        <p:nvPicPr>
          <p:cNvPr id="257" name="Schermata 2021-12-16 alle 10.50.52.png" descr="Schermata 2021-12-16 alle 10.50.52.png"/>
          <p:cNvPicPr>
            <a:picLocks noChangeAspect="1"/>
          </p:cNvPicPr>
          <p:nvPr/>
        </p:nvPicPr>
        <p:blipFill>
          <a:blip r:embed="rId3"/>
          <a:stretch>
            <a:fillRect/>
          </a:stretch>
        </p:blipFill>
        <p:spPr>
          <a:xfrm>
            <a:off x="17173965" y="7302945"/>
            <a:ext cx="6122233" cy="4547945"/>
          </a:xfrm>
          <a:prstGeom prst="rect">
            <a:avLst/>
          </a:prstGeom>
          <a:ln w="12700">
            <a:miter lim="400000"/>
          </a:ln>
        </p:spPr>
      </p:pic>
      <p:sp>
        <p:nvSpPr>
          <p:cNvPr id="258" name="Ada Lovelace e Charles Babbage"/>
          <p:cNvSpPr txBox="1"/>
          <p:nvPr/>
        </p:nvSpPr>
        <p:spPr>
          <a:xfrm>
            <a:off x="17892952" y="12023199"/>
            <a:ext cx="513074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Ada Lovelace e Charles Babbage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Hedy Lamarr"/>
          <p:cNvSpPr txBox="1">
            <a:spLocks noGrp="1"/>
          </p:cNvSpPr>
          <p:nvPr>
            <p:ph type="title"/>
          </p:nvPr>
        </p:nvSpPr>
        <p:spPr>
          <a:prstGeom prst="rect">
            <a:avLst/>
          </a:prstGeom>
        </p:spPr>
        <p:txBody>
          <a:bodyPr/>
          <a:lstStyle/>
          <a:p>
            <a:r>
              <a:t>Hedy Lamarr</a:t>
            </a:r>
          </a:p>
        </p:txBody>
      </p:sp>
      <p:sp>
        <p:nvSpPr>
          <p:cNvPr id="261" name="La star che inventò il wireless;…"/>
          <p:cNvSpPr txBox="1">
            <a:spLocks noGrp="1"/>
          </p:cNvSpPr>
          <p:nvPr>
            <p:ph type="body" idx="1"/>
          </p:nvPr>
        </p:nvSpPr>
        <p:spPr>
          <a:xfrm>
            <a:off x="1044516" y="3568776"/>
            <a:ext cx="22744323" cy="10047156"/>
          </a:xfrm>
          <a:prstGeom prst="rect">
            <a:avLst/>
          </a:prstGeom>
        </p:spPr>
        <p:txBody>
          <a:bodyPr/>
          <a:lstStyle/>
          <a:p>
            <a:pPr marL="579119" marR="4530274" indent="-579119" defTabSz="2316421">
              <a:lnSpc>
                <a:spcPct val="100000"/>
              </a:lnSpc>
              <a:spcBef>
                <a:spcPts val="1100"/>
              </a:spcBef>
              <a:defRPr sz="4560">
                <a:latin typeface="Times Roman"/>
                <a:ea typeface="Times Roman"/>
                <a:cs typeface="Times Roman"/>
                <a:sym typeface="Times Roman"/>
              </a:defRPr>
            </a:pPr>
            <a:r>
              <a:t>La </a:t>
            </a:r>
            <a:r>
              <a:rPr b="1"/>
              <a:t>star che inventò il wireless</a:t>
            </a:r>
            <a:r>
              <a:t>;</a:t>
            </a:r>
          </a:p>
          <a:p>
            <a:pPr marL="579119" marR="4530274" indent="-579119" defTabSz="2316421">
              <a:lnSpc>
                <a:spcPct val="100000"/>
              </a:lnSpc>
              <a:spcBef>
                <a:spcPts val="1100"/>
              </a:spcBef>
              <a:defRPr sz="4560">
                <a:latin typeface="Times Roman"/>
                <a:ea typeface="Times Roman"/>
                <a:cs typeface="Times Roman"/>
                <a:sym typeface="Times Roman"/>
              </a:defRPr>
            </a:pPr>
            <a:r>
              <a:t>Esordì come attrice austriaca nel primo nudo della storia del cinema;</a:t>
            </a:r>
          </a:p>
          <a:p>
            <a:pPr marL="579119" marR="4530274" indent="-579119" defTabSz="2316421">
              <a:lnSpc>
                <a:spcPct val="100000"/>
              </a:lnSpc>
              <a:spcBef>
                <a:spcPts val="1100"/>
              </a:spcBef>
              <a:defRPr sz="4560">
                <a:latin typeface="Times Roman"/>
                <a:ea typeface="Times Roman"/>
                <a:cs typeface="Times Roman"/>
                <a:sym typeface="Times Roman"/>
              </a:defRPr>
            </a:pPr>
            <a:r>
              <a:t>Si trasferì in America per sfuggire al nazismo;</a:t>
            </a:r>
          </a:p>
          <a:p>
            <a:pPr marL="579119" marR="4530274" indent="-579119" defTabSz="2316421">
              <a:lnSpc>
                <a:spcPct val="100000"/>
              </a:lnSpc>
              <a:spcBef>
                <a:spcPts val="1100"/>
              </a:spcBef>
              <a:defRPr sz="4560">
                <a:latin typeface="Times Roman"/>
                <a:ea typeface="Times Roman"/>
                <a:cs typeface="Times Roman"/>
                <a:sym typeface="Times Roman"/>
              </a:defRPr>
            </a:pPr>
            <a:r>
              <a:t>A Hollywood lavorò con Spencer Tracy, Judy Garland, Clark Gable e James Stewart;</a:t>
            </a:r>
          </a:p>
          <a:p>
            <a:pPr marL="579119" marR="394840" indent="-579119" defTabSz="2316421">
              <a:lnSpc>
                <a:spcPct val="100000"/>
              </a:lnSpc>
              <a:spcBef>
                <a:spcPts val="1100"/>
              </a:spcBef>
              <a:tabLst>
                <a:tab pos="20053300" algn="l"/>
              </a:tabLst>
              <a:defRPr sz="4560">
                <a:latin typeface="Times Roman"/>
                <a:ea typeface="Times Roman"/>
                <a:cs typeface="Times Roman"/>
                <a:sym typeface="Times Roman"/>
              </a:defRPr>
            </a:pPr>
            <a:r>
              <a:t>Desiderosa di contribuire attivamente alla lotta contro il nazismo sviluppò un </a:t>
            </a:r>
            <a:r>
              <a:rPr b="1"/>
              <a:t>sistema di guida a distanza per siluri</a:t>
            </a:r>
            <a:r>
              <a:t>, un sistema di modulazione per la codifica di informazioni su frequenze radio verso un apparato che li riceveva nello stesso ordine con il quale erano state trasmesse. </a:t>
            </a:r>
          </a:p>
          <a:p>
            <a:pPr marL="579119" indent="-579119" defTabSz="2316421">
              <a:lnSpc>
                <a:spcPct val="100000"/>
              </a:lnSpc>
              <a:spcBef>
                <a:spcPts val="1100"/>
              </a:spcBef>
              <a:defRPr sz="4560">
                <a:latin typeface="Times Roman"/>
                <a:ea typeface="Times Roman"/>
                <a:cs typeface="Times Roman"/>
                <a:sym typeface="Times Roman"/>
              </a:defRPr>
            </a:pPr>
            <a:r>
              <a:t>Ignorato durante la seconda guerra mondiale dalla Marina statunitense, il suo metodo fu </a:t>
            </a:r>
            <a:r>
              <a:rPr b="1"/>
              <a:t>alla base della tecnologia di trasmissione segnale a spettro espanso</a:t>
            </a:r>
            <a:r>
              <a:t>, usata nella telefonia e nelle reti </a:t>
            </a:r>
            <a:r>
              <a:rPr i="1"/>
              <a:t>wireless</a:t>
            </a:r>
            <a:r>
              <a:t>. </a:t>
            </a:r>
          </a:p>
          <a:p>
            <a:pPr marL="579119" indent="-579119" defTabSz="2316421">
              <a:lnSpc>
                <a:spcPct val="100000"/>
              </a:lnSpc>
              <a:spcBef>
                <a:spcPts val="1100"/>
              </a:spcBef>
              <a:defRPr sz="4560">
                <a:latin typeface="Times Roman"/>
                <a:ea typeface="Times Roman"/>
                <a:cs typeface="Times Roman"/>
                <a:sym typeface="Times Roman"/>
              </a:defRPr>
            </a:pPr>
            <a:r>
              <a:t>Nel 2014 fu inserita nel </a:t>
            </a:r>
            <a:r>
              <a:rPr i="1"/>
              <a:t>National Inventors Hall of Fame</a:t>
            </a:r>
            <a:r>
              <a:t> statunitense per il suo brevetto. </a:t>
            </a:r>
          </a:p>
        </p:txBody>
      </p:sp>
      <p:sp>
        <p:nvSpPr>
          <p:cNvPr id="262" name="(Austria 1914 - Usa 2000)"/>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(Austria 1914 - Usa 2000) </a:t>
            </a:r>
          </a:p>
        </p:txBody>
      </p:sp>
      <p:pic>
        <p:nvPicPr>
          <p:cNvPr id="263" name="Schermata 2021-12-15 alle 10.40.25.png" descr="Schermata 2021-12-15 alle 10.40.25.png"/>
          <p:cNvPicPr>
            <a:picLocks noChangeAspect="1"/>
          </p:cNvPicPr>
          <p:nvPr/>
        </p:nvPicPr>
        <p:blipFill>
          <a:blip r:embed="rId2"/>
          <a:stretch>
            <a:fillRect/>
          </a:stretch>
        </p:blipFill>
        <p:spPr>
          <a:xfrm>
            <a:off x="18345976" y="324215"/>
            <a:ext cx="4883999" cy="640848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Barbara McClintock"/>
          <p:cNvSpPr txBox="1">
            <a:spLocks noGrp="1"/>
          </p:cNvSpPr>
          <p:nvPr>
            <p:ph type="title"/>
          </p:nvPr>
        </p:nvSpPr>
        <p:spPr>
          <a:prstGeom prst="rect">
            <a:avLst/>
          </a:prstGeom>
        </p:spPr>
        <p:txBody>
          <a:bodyPr/>
          <a:lstStyle/>
          <a:p>
            <a:r>
              <a:t>Barbara McClintock</a:t>
            </a:r>
          </a:p>
        </p:txBody>
      </p:sp>
      <p:sp>
        <p:nvSpPr>
          <p:cNvPr id="266" name="Biologa statunitense. Negli anni cinquanta, con esperimenti sulle pannocchie di granturco ha scoperto l'esistenza dei trasposoni, ossia porzioni di DNA in grado di spostarsi da un cromosoma all'altro;…"/>
          <p:cNvSpPr txBox="1">
            <a:spLocks noGrp="1"/>
          </p:cNvSpPr>
          <p:nvPr>
            <p:ph type="body" idx="1"/>
          </p:nvPr>
        </p:nvSpPr>
        <p:spPr>
          <a:xfrm>
            <a:off x="1044516" y="3568776"/>
            <a:ext cx="18060356" cy="10047156"/>
          </a:xfrm>
          <a:prstGeom prst="rect">
            <a:avLst/>
          </a:prstGeom>
        </p:spPr>
        <p:txBody>
          <a:bodyPr/>
          <a:lstStyle/>
          <a:p>
            <a:pPr marL="508000" indent="-508000" defTabSz="457200">
              <a:lnSpc>
                <a:spcPct val="100000"/>
              </a:lnSpc>
              <a:spcBef>
                <a:spcPts val="1200"/>
              </a:spcBef>
              <a:defRPr sz="4500">
                <a:latin typeface="Times Roman"/>
                <a:ea typeface="Times Roman"/>
                <a:cs typeface="Times Roman"/>
                <a:sym typeface="Times Roman"/>
              </a:defRPr>
            </a:pPr>
            <a:r>
              <a:t>Biologa statunitense. Negli anni cinquanta, con esperimenti sulle pannocchie di granturco ha </a:t>
            </a:r>
            <a:r>
              <a:rPr b="1"/>
              <a:t>scoperto l'esistenza dei trasposoni</a:t>
            </a:r>
            <a:r>
              <a:t>, ossia porzioni di DNA in grado di spostarsi da un cromosoma all'altro; </a:t>
            </a:r>
          </a:p>
          <a:p>
            <a:pPr marL="508000" indent="-508000" defTabSz="457200">
              <a:lnSpc>
                <a:spcPct val="100000"/>
              </a:lnSpc>
              <a:spcBef>
                <a:spcPts val="1200"/>
              </a:spcBef>
              <a:defRPr sz="4500">
                <a:latin typeface="Times Roman"/>
                <a:ea typeface="Times Roman"/>
                <a:cs typeface="Times Roman"/>
                <a:sym typeface="Times Roman"/>
              </a:defRPr>
            </a:pPr>
            <a:r>
              <a:t>Per questa scoperta vinse il </a:t>
            </a:r>
            <a:r>
              <a:rPr b="1"/>
              <a:t>Premio Nobel per la Medicina</a:t>
            </a:r>
            <a:r>
              <a:t> nel 1983. </a:t>
            </a:r>
          </a:p>
          <a:p>
            <a:pPr marL="508000" indent="-508000" defTabSz="457200">
              <a:lnSpc>
                <a:spcPct val="100000"/>
              </a:lnSpc>
              <a:spcBef>
                <a:spcPts val="1200"/>
              </a:spcBef>
              <a:defRPr sz="4500">
                <a:latin typeface="Times Roman"/>
                <a:ea typeface="Times Roman"/>
                <a:cs typeface="Times Roman"/>
                <a:sym typeface="Times Roman"/>
              </a:defRPr>
            </a:pPr>
            <a:r>
              <a:t>Si appassionò alla scienza fin dalle scuole superiori, e si iscrisse poi alla </a:t>
            </a:r>
            <a:r>
              <a:rPr i="1"/>
              <a:t>Cornell University</a:t>
            </a:r>
            <a:r>
              <a:t>, intenzionata a proseguire gli studi in genetica. </a:t>
            </a:r>
          </a:p>
          <a:p>
            <a:pPr marL="508000" indent="-508000" defTabSz="457200">
              <a:lnSpc>
                <a:spcPct val="100000"/>
              </a:lnSpc>
              <a:spcBef>
                <a:spcPts val="1200"/>
              </a:spcBef>
              <a:defRPr sz="4500">
                <a:latin typeface="Times Roman"/>
                <a:ea typeface="Times Roman"/>
                <a:cs typeface="Times Roman"/>
                <a:sym typeface="Times Roman"/>
              </a:defRPr>
            </a:pPr>
            <a:r>
              <a:t>A quell'epoca gli unici corsi di genetica erano quelli del Dipartimento di Miglioramento Vegetale, il cui accesso era vietato alle donne. La McClintock dovette perciò aggirare il problema, iscrivendosi al Dipartimento di botanica e specializzandosi poi in citologia, portando genetica come materia accessoria. </a:t>
            </a:r>
          </a:p>
          <a:p>
            <a:pPr marL="508000" indent="-508000" defTabSz="457200">
              <a:lnSpc>
                <a:spcPct val="100000"/>
              </a:lnSpc>
              <a:spcBef>
                <a:spcPts val="1200"/>
              </a:spcBef>
              <a:defRPr sz="4500">
                <a:latin typeface="Times Roman"/>
                <a:ea typeface="Times Roman"/>
                <a:cs typeface="Times Roman"/>
                <a:sym typeface="Times Roman"/>
              </a:defRPr>
            </a:pPr>
            <a:r>
              <a:t>Dopo la laurea, lavorò per breve tempo per la stessa </a:t>
            </a:r>
            <a:r>
              <a:rPr i="1"/>
              <a:t>Cornell University</a:t>
            </a:r>
            <a:r>
              <a:t>, come assistente retribuito, occupandosi della citogenetica del mais.</a:t>
            </a:r>
          </a:p>
        </p:txBody>
      </p:sp>
      <p:sp>
        <p:nvSpPr>
          <p:cNvPr id="267" name="(USA 1902 - 1992)"/>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(USA 1902 - 1992) </a:t>
            </a:r>
          </a:p>
        </p:txBody>
      </p:sp>
      <p:pic>
        <p:nvPicPr>
          <p:cNvPr id="268" name="Schermata 2022-02-07 alle 11.21.27.png" descr="Schermata 2022-02-07 alle 11.21.27.png"/>
          <p:cNvPicPr>
            <a:picLocks noChangeAspect="1"/>
          </p:cNvPicPr>
          <p:nvPr/>
        </p:nvPicPr>
        <p:blipFill>
          <a:blip r:embed="rId2"/>
          <a:stretch>
            <a:fillRect/>
          </a:stretch>
        </p:blipFill>
        <p:spPr>
          <a:xfrm>
            <a:off x="18873888" y="3689999"/>
            <a:ext cx="5220098" cy="424726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Nel 1927 conseguì il Ph.D. e venne assunta dalla Cornell University come insegnante non di ruolo;…"/>
          <p:cNvSpPr txBox="1">
            <a:spLocks noGrp="1"/>
          </p:cNvSpPr>
          <p:nvPr>
            <p:ph type="body" idx="1"/>
          </p:nvPr>
        </p:nvSpPr>
        <p:spPr>
          <a:xfrm>
            <a:off x="973218" y="1429829"/>
            <a:ext cx="17611650" cy="11839638"/>
          </a:xfrm>
          <a:prstGeom prst="rect">
            <a:avLst/>
          </a:prstGeom>
        </p:spPr>
        <p:txBody>
          <a:bodyPr/>
          <a:lstStyle/>
          <a:p>
            <a:pPr marL="508000" indent="-508000" defTabSz="457200">
              <a:lnSpc>
                <a:spcPct val="100000"/>
              </a:lnSpc>
              <a:spcBef>
                <a:spcPts val="1200"/>
              </a:spcBef>
              <a:defRPr sz="4500">
                <a:latin typeface="Times Roman"/>
                <a:ea typeface="Times Roman"/>
                <a:cs typeface="Times Roman"/>
                <a:sym typeface="Times Roman"/>
              </a:defRPr>
            </a:pPr>
            <a:r>
              <a:t>Nel 1927 conseguì il Ph.D. e venne assunta dalla </a:t>
            </a:r>
            <a:r>
              <a:rPr i="1"/>
              <a:t>Cornell University</a:t>
            </a:r>
            <a:r>
              <a:t> come insegnante non di ruolo; </a:t>
            </a:r>
          </a:p>
          <a:p>
            <a:pPr marL="508000" indent="-508000" defTabSz="457200">
              <a:lnSpc>
                <a:spcPct val="100000"/>
              </a:lnSpc>
              <a:spcBef>
                <a:spcPts val="1200"/>
              </a:spcBef>
              <a:defRPr sz="4500">
                <a:latin typeface="Times Roman"/>
                <a:ea typeface="Times Roman"/>
                <a:cs typeface="Times Roman"/>
                <a:sym typeface="Times Roman"/>
              </a:defRPr>
            </a:pPr>
            <a:r>
              <a:t>Nel 1936 abbandonò la </a:t>
            </a:r>
            <a:r>
              <a:rPr i="1"/>
              <a:t>Cornell</a:t>
            </a:r>
            <a:r>
              <a:t> per trasferirsi all'</a:t>
            </a:r>
            <a:r>
              <a:rPr i="1"/>
              <a:t>Università del Missouri</a:t>
            </a:r>
            <a:r>
              <a:t>, che le aveva offerto un posto di professore.</a:t>
            </a:r>
          </a:p>
          <a:p>
            <a:pPr marL="508000" indent="-508000" defTabSz="457200">
              <a:lnSpc>
                <a:spcPct val="100000"/>
              </a:lnSpc>
              <a:spcBef>
                <a:spcPts val="1200"/>
              </a:spcBef>
              <a:defRPr sz="4500">
                <a:latin typeface="Times Roman"/>
                <a:ea typeface="Times Roman"/>
                <a:cs typeface="Times Roman"/>
                <a:sym typeface="Times Roman"/>
              </a:defRPr>
            </a:pPr>
            <a:r>
              <a:t>Fu eletta, nel 1944, membro della Accademia Nazionale delle Scienze, e nel 1945 divenne presidentessa della Società Genetica d'America. </a:t>
            </a:r>
          </a:p>
          <a:p>
            <a:pPr marL="508000" indent="-508000" defTabSz="457200">
              <a:lnSpc>
                <a:spcPct val="100000"/>
              </a:lnSpc>
              <a:spcBef>
                <a:spcPts val="1200"/>
              </a:spcBef>
              <a:defRPr sz="4500">
                <a:latin typeface="Times Roman"/>
                <a:ea typeface="Times Roman"/>
                <a:cs typeface="Times Roman"/>
                <a:sym typeface="Times Roman"/>
              </a:defRPr>
            </a:pPr>
            <a:r>
              <a:t>Presentò i suoi lavori nel 1951 e li pubblicò in seguito su diverse riviste scientifiche, ma la </a:t>
            </a:r>
            <a:r>
              <a:rPr b="1"/>
              <a:t>reazione della comunità scientifica fu diffidente, quando non apertamente ostile</a:t>
            </a:r>
            <a:r>
              <a:t>. In quegli anni, le </a:t>
            </a:r>
            <a:r>
              <a:rPr b="1"/>
              <a:t>donne venivano ancora sottostimate in ambito scientifico.</a:t>
            </a:r>
            <a:r>
              <a:t> In aggiunta a questo, le sue conclusioni erano innovative e rivoluzionarie, in contrasto con la visione scientifica del tempo, che voleva i geni come entità fisse sui cromosomi, incapaci di spostarsi.</a:t>
            </a:r>
          </a:p>
          <a:p>
            <a:pPr marL="508000" indent="-508000" defTabSz="457200">
              <a:lnSpc>
                <a:spcPct val="100000"/>
              </a:lnSpc>
              <a:spcBef>
                <a:spcPts val="1200"/>
              </a:spcBef>
              <a:defRPr sz="4500">
                <a:latin typeface="Times Roman"/>
                <a:ea typeface="Times Roman"/>
                <a:cs typeface="Times Roman"/>
                <a:sym typeface="Times Roman"/>
              </a:defRPr>
            </a:pPr>
            <a:r>
              <a:t>Solo nei primi anni settanta, quando aveva ormai abbandonato il lavoro, la Mc Clintock vide riconosciuti i propri meriti fino al Premio Nobel nel 1983.</a:t>
            </a:r>
          </a:p>
        </p:txBody>
      </p:sp>
      <p:pic>
        <p:nvPicPr>
          <p:cNvPr id="271" name="Schermata 2022-02-07 alle 11.28.48.png" descr="Schermata 2022-02-07 alle 11.28.48.png"/>
          <p:cNvPicPr>
            <a:picLocks noChangeAspect="1"/>
          </p:cNvPicPr>
          <p:nvPr/>
        </p:nvPicPr>
        <p:blipFill>
          <a:blip r:embed="rId2"/>
          <a:stretch>
            <a:fillRect/>
          </a:stretch>
        </p:blipFill>
        <p:spPr>
          <a:xfrm>
            <a:off x="19141681" y="1481402"/>
            <a:ext cx="5042958" cy="5110498"/>
          </a:xfrm>
          <a:prstGeom prst="rect">
            <a:avLst/>
          </a:prstGeom>
          <a:ln w="12700">
            <a:miter lim="400000"/>
          </a:ln>
        </p:spPr>
      </p:pic>
      <p:pic>
        <p:nvPicPr>
          <p:cNvPr id="272" name="Schermata 2022-02-07 alle 11.29.16.png" descr="Schermata 2022-02-07 alle 11.29.16.png"/>
          <p:cNvPicPr>
            <a:picLocks noChangeAspect="1"/>
          </p:cNvPicPr>
          <p:nvPr/>
        </p:nvPicPr>
        <p:blipFill>
          <a:blip r:embed="rId3"/>
          <a:stretch>
            <a:fillRect/>
          </a:stretch>
        </p:blipFill>
        <p:spPr>
          <a:xfrm>
            <a:off x="19614257" y="7061228"/>
            <a:ext cx="4097806" cy="623298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Rosalind Franklin"/>
          <p:cNvSpPr txBox="1">
            <a:spLocks noGrp="1"/>
          </p:cNvSpPr>
          <p:nvPr>
            <p:ph type="title"/>
          </p:nvPr>
        </p:nvSpPr>
        <p:spPr>
          <a:prstGeom prst="rect">
            <a:avLst/>
          </a:prstGeom>
        </p:spPr>
        <p:txBody>
          <a:bodyPr/>
          <a:lstStyle/>
          <a:p>
            <a:r>
              <a:t>Rosalind Franklin</a:t>
            </a:r>
          </a:p>
        </p:txBody>
      </p:sp>
      <p:sp>
        <p:nvSpPr>
          <p:cNvPr id="275" name="(Londra 1920 - 1958)"/>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(Londra 1920 - 1958) </a:t>
            </a:r>
          </a:p>
        </p:txBody>
      </p:sp>
      <p:sp>
        <p:nvSpPr>
          <p:cNvPr id="276" name="Chimica e cristallografa a raggi X, ha dato contributi fondamentali per la comprensione della struttura molecolare di DNA, RNA, virus, carbone e graffite.…"/>
          <p:cNvSpPr txBox="1">
            <a:spLocks noGrp="1"/>
          </p:cNvSpPr>
          <p:nvPr>
            <p:ph type="body" idx="1"/>
          </p:nvPr>
        </p:nvSpPr>
        <p:spPr>
          <a:xfrm>
            <a:off x="819839" y="3352932"/>
            <a:ext cx="17819823" cy="10047156"/>
          </a:xfrm>
          <a:prstGeom prst="rect">
            <a:avLst/>
          </a:prstGeom>
        </p:spPr>
        <p:txBody>
          <a:bodyPr/>
          <a:lstStyle/>
          <a:p>
            <a:pPr marL="441959" indent="-441959" defTabSz="397763">
              <a:lnSpc>
                <a:spcPct val="100000"/>
              </a:lnSpc>
              <a:spcBef>
                <a:spcPts val="1000"/>
              </a:spcBef>
              <a:defRPr sz="4176">
                <a:latin typeface="Times Roman"/>
                <a:ea typeface="Times Roman"/>
                <a:cs typeface="Times Roman"/>
                <a:sym typeface="Times Roman"/>
              </a:defRPr>
            </a:pPr>
            <a:r>
              <a:t>Chimica e cristallografa a raggi X, ha dato contributi fondamentali per la comprensione della struttura molecolare di DNA, RNA, virus, carbone e graffite. </a:t>
            </a:r>
          </a:p>
          <a:p>
            <a:pPr marL="441959" indent="-441959" defTabSz="397763">
              <a:lnSpc>
                <a:spcPct val="100000"/>
              </a:lnSpc>
              <a:spcBef>
                <a:spcPts val="1000"/>
              </a:spcBef>
              <a:defRPr sz="4176">
                <a:latin typeface="Times Roman"/>
                <a:ea typeface="Times Roman"/>
                <a:cs typeface="Times Roman"/>
                <a:sym typeface="Times Roman"/>
              </a:defRPr>
            </a:pPr>
            <a:r>
              <a:t>Nel 1938 fu ammessa all’</a:t>
            </a:r>
            <a:r>
              <a:rPr b="1"/>
              <a:t>Università di Cambridge</a:t>
            </a:r>
            <a:r>
              <a:t> dove studiò chimica e fisica. </a:t>
            </a:r>
          </a:p>
          <a:p>
            <a:pPr marL="441959" indent="-441959" defTabSz="397763">
              <a:lnSpc>
                <a:spcPct val="100000"/>
              </a:lnSpc>
              <a:spcBef>
                <a:spcPts val="1000"/>
              </a:spcBef>
              <a:defRPr sz="4176">
                <a:latin typeface="Times Roman"/>
                <a:ea typeface="Times Roman"/>
                <a:cs typeface="Times Roman"/>
                <a:sym typeface="Times Roman"/>
              </a:defRPr>
            </a:pPr>
            <a:r>
              <a:t>Incontrò William Laurance </a:t>
            </a:r>
            <a:r>
              <a:rPr b="1"/>
              <a:t>Bragg</a:t>
            </a:r>
            <a:r>
              <a:t>, già premio Nobel per i suoi studi sui raggi X, e John Desmond Bernal, cristallografo: con Bernal, imparò a dedurre la struttura atomica dei cristalli tramite la tecnica di </a:t>
            </a:r>
            <a:r>
              <a:rPr b="1"/>
              <a:t>diffrazione a raggi X</a:t>
            </a:r>
            <a:r>
              <a:t> </a:t>
            </a:r>
          </a:p>
          <a:p>
            <a:pPr marL="441959" indent="-441959" defTabSz="397763">
              <a:lnSpc>
                <a:spcPct val="100000"/>
              </a:lnSpc>
              <a:spcBef>
                <a:spcPts val="1000"/>
              </a:spcBef>
              <a:defRPr sz="4176">
                <a:latin typeface="Times Roman"/>
                <a:ea typeface="Times Roman"/>
                <a:cs typeface="Times Roman"/>
                <a:sym typeface="Times Roman"/>
              </a:defRPr>
            </a:pPr>
            <a:r>
              <a:t>Dopo la laurea nel 1941, Rosalind si dedicò agli studi sulla porosità del carbone nei laboratori del </a:t>
            </a:r>
            <a:r>
              <a:rPr i="1"/>
              <a:t>British Coal Utilisation Research Association</a:t>
            </a:r>
            <a:r>
              <a:t> a Kingston-upon-Themes, </a:t>
            </a:r>
          </a:p>
          <a:p>
            <a:pPr marL="441959" indent="-441959" defTabSz="397763">
              <a:lnSpc>
                <a:spcPct val="100000"/>
              </a:lnSpc>
              <a:spcBef>
                <a:spcPts val="1000"/>
              </a:spcBef>
              <a:defRPr sz="4176">
                <a:latin typeface="Times Roman"/>
                <a:ea typeface="Times Roman"/>
                <a:cs typeface="Times Roman"/>
                <a:sym typeface="Times Roman"/>
              </a:defRPr>
            </a:pPr>
            <a:r>
              <a:t>Nel 1947 si trasferì a Parigi per lavorare a fianco di </a:t>
            </a:r>
            <a:r>
              <a:rPr b="1"/>
              <a:t>Jacques Mering</a:t>
            </a:r>
            <a:r>
              <a:t>. </a:t>
            </a:r>
          </a:p>
          <a:p>
            <a:pPr marL="441959" indent="-441959" defTabSz="397763">
              <a:lnSpc>
                <a:spcPct val="100000"/>
              </a:lnSpc>
              <a:spcBef>
                <a:spcPts val="1000"/>
              </a:spcBef>
              <a:defRPr sz="4176">
                <a:latin typeface="Times Roman"/>
                <a:ea typeface="Times Roman"/>
                <a:cs typeface="Times Roman"/>
                <a:sym typeface="Times Roman"/>
              </a:defRPr>
            </a:pPr>
            <a:r>
              <a:t>A Londra, conobbe il chimico Charles Coulson del </a:t>
            </a:r>
            <a:r>
              <a:rPr i="1"/>
              <a:t>King’s College </a:t>
            </a:r>
            <a:r>
              <a:t>che la presentò a </a:t>
            </a:r>
            <a:r>
              <a:rPr b="1"/>
              <a:t>John Randall</a:t>
            </a:r>
            <a:r>
              <a:t>, direttore del dipartimento di fisica e biofisica. </a:t>
            </a:r>
          </a:p>
          <a:p>
            <a:pPr marL="441959" indent="-441959" defTabSz="397763">
              <a:lnSpc>
                <a:spcPct val="100000"/>
              </a:lnSpc>
              <a:spcBef>
                <a:spcPts val="1000"/>
              </a:spcBef>
              <a:defRPr sz="4176">
                <a:latin typeface="Times Roman"/>
                <a:ea typeface="Times Roman"/>
                <a:cs typeface="Times Roman"/>
                <a:sym typeface="Times Roman"/>
              </a:defRPr>
            </a:pPr>
            <a:r>
              <a:t>Con una borsa di studio si mise a lavorare all’analisi della struttura del Dna assieme a Raymond Gosling e Maurice Wilkins. </a:t>
            </a:r>
          </a:p>
        </p:txBody>
      </p:sp>
      <p:pic>
        <p:nvPicPr>
          <p:cNvPr id="277" name="Schermata 2022-02-07 alle 10.55.17.png" descr="Schermata 2022-02-07 alle 10.55.17.png"/>
          <p:cNvPicPr>
            <a:picLocks noChangeAspect="1"/>
          </p:cNvPicPr>
          <p:nvPr/>
        </p:nvPicPr>
        <p:blipFill>
          <a:blip r:embed="rId2"/>
          <a:stretch>
            <a:fillRect/>
          </a:stretch>
        </p:blipFill>
        <p:spPr>
          <a:xfrm>
            <a:off x="19097606" y="359369"/>
            <a:ext cx="4985893" cy="6140262"/>
          </a:xfrm>
          <a:prstGeom prst="rect">
            <a:avLst/>
          </a:prstGeom>
          <a:ln w="12700">
            <a:miter lim="400000"/>
          </a:ln>
        </p:spPr>
      </p:pic>
      <p:pic>
        <p:nvPicPr>
          <p:cNvPr id="278" name="Schermata 2022-02-07 alle 11.16.09.png" descr="Schermata 2022-02-07 alle 11.16.09.png"/>
          <p:cNvPicPr>
            <a:picLocks noChangeAspect="1"/>
          </p:cNvPicPr>
          <p:nvPr/>
        </p:nvPicPr>
        <p:blipFill>
          <a:blip r:embed="rId3"/>
          <a:stretch>
            <a:fillRect/>
          </a:stretch>
        </p:blipFill>
        <p:spPr>
          <a:xfrm>
            <a:off x="19163334" y="7020723"/>
            <a:ext cx="4985893" cy="6472513"/>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Donna dal forte temperamento, a causa della sua difficoltà ad aprirsi con le persone trovò molti ostacoli alla sua ambizione nel diffuso maschilismo che tendeva al separatismo fra uomini e donne e alla pretesa di un comportamento ancillare da parte di qu"/>
          <p:cNvSpPr txBox="1">
            <a:spLocks noGrp="1"/>
          </p:cNvSpPr>
          <p:nvPr>
            <p:ph type="body" idx="1"/>
          </p:nvPr>
        </p:nvSpPr>
        <p:spPr>
          <a:xfrm>
            <a:off x="914903" y="905025"/>
            <a:ext cx="17575942" cy="12438433"/>
          </a:xfrm>
          <a:prstGeom prst="rect">
            <a:avLst/>
          </a:prstGeom>
        </p:spPr>
        <p:txBody>
          <a:bodyPr/>
          <a:lstStyle/>
          <a:p>
            <a:pPr marL="508000" indent="-508000" defTabSz="457200">
              <a:lnSpc>
                <a:spcPct val="100000"/>
              </a:lnSpc>
              <a:spcBef>
                <a:spcPts val="1200"/>
              </a:spcBef>
              <a:defRPr sz="4500">
                <a:latin typeface="Times Roman"/>
                <a:ea typeface="Times Roman"/>
                <a:cs typeface="Times Roman"/>
                <a:sym typeface="Times Roman"/>
              </a:defRPr>
            </a:pPr>
            <a:r>
              <a:t>Donna dal forte temperamento, a causa della sua difficoltà ad aprirsi con le persone trovò molti ostacoli alla sua ambizione nel </a:t>
            </a:r>
            <a:r>
              <a:rPr b="1"/>
              <a:t>diffuso maschilismo</a:t>
            </a:r>
            <a:r>
              <a:t> che tendeva al </a:t>
            </a:r>
            <a:r>
              <a:rPr b="1"/>
              <a:t>separatismo fra uomini e donne</a:t>
            </a:r>
            <a:r>
              <a:t> e alla pretesa di un comportamento ancillare da parte di queste ultime nei confronti degli scienziati maschi. </a:t>
            </a:r>
          </a:p>
          <a:p>
            <a:pPr marL="508000" indent="-508000" defTabSz="457200">
              <a:lnSpc>
                <a:spcPct val="100000"/>
              </a:lnSpc>
              <a:spcBef>
                <a:spcPts val="1200"/>
              </a:spcBef>
              <a:defRPr sz="4500">
                <a:latin typeface="Times Roman"/>
                <a:ea typeface="Times Roman"/>
                <a:cs typeface="Times Roman"/>
                <a:sym typeface="Times Roman"/>
              </a:defRPr>
            </a:pPr>
            <a:r>
              <a:t>I suoi studi le permisero di mettere a punto una tecnica innovativa che utilizzava i raggi X per fotografare i costituenti di tutti i materiali viventi e non viventi: una microcamera capace di produrre </a:t>
            </a:r>
            <a:r>
              <a:rPr b="1"/>
              <a:t>fotografie ad alta definizione dei singoli filamenti di DNA</a:t>
            </a:r>
          </a:p>
          <a:p>
            <a:pPr marL="508000" indent="-508000" defTabSz="457200">
              <a:lnSpc>
                <a:spcPct val="100000"/>
              </a:lnSpc>
              <a:spcBef>
                <a:spcPts val="1200"/>
              </a:spcBef>
              <a:defRPr sz="4500">
                <a:latin typeface="Times Roman"/>
                <a:ea typeface="Times Roman"/>
                <a:cs typeface="Times Roman"/>
                <a:sym typeface="Times Roman"/>
              </a:defRPr>
            </a:pPr>
            <a:r>
              <a:t>A maggio del 1952 scattò</a:t>
            </a:r>
            <a:r>
              <a:rPr b="1"/>
              <a:t> la foto più importante della storia del DNA</a:t>
            </a:r>
            <a:r>
              <a:t> (foto numero </a:t>
            </a:r>
            <a:r>
              <a:rPr b="1"/>
              <a:t>51)</a:t>
            </a:r>
            <a:r>
              <a:t>, in cui si vede la forma del DNA a doppia elica; </a:t>
            </a:r>
          </a:p>
          <a:p>
            <a:pPr marL="508000" indent="-508000" defTabSz="457200">
              <a:lnSpc>
                <a:spcPct val="100000"/>
              </a:lnSpc>
              <a:spcBef>
                <a:spcPts val="1200"/>
              </a:spcBef>
              <a:defRPr sz="4500">
                <a:latin typeface="Times Roman"/>
                <a:ea typeface="Times Roman"/>
                <a:cs typeface="Times Roman"/>
                <a:sym typeface="Times Roman"/>
              </a:defRPr>
            </a:pPr>
            <a:r>
              <a:t>Wilkins mostrò la foto al collega </a:t>
            </a:r>
            <a:r>
              <a:rPr b="1"/>
              <a:t>Watson</a:t>
            </a:r>
            <a:r>
              <a:t>, del </a:t>
            </a:r>
            <a:r>
              <a:rPr i="1"/>
              <a:t>Cavendish Lab</a:t>
            </a:r>
            <a:r>
              <a:t>, a Cambridge, e decisero di pubblicare da soli la notizia della scoperta;</a:t>
            </a:r>
          </a:p>
          <a:p>
            <a:pPr marL="508000" indent="-508000" defTabSz="457200">
              <a:lnSpc>
                <a:spcPct val="100000"/>
              </a:lnSpc>
              <a:spcBef>
                <a:spcPts val="1200"/>
              </a:spcBef>
              <a:defRPr sz="4500">
                <a:latin typeface="Times Roman"/>
                <a:ea typeface="Times Roman"/>
                <a:cs typeface="Times Roman"/>
                <a:sym typeface="Times Roman"/>
              </a:defRPr>
            </a:pPr>
            <a:r>
              <a:t>Quando nel 1962 Crick, Watson e Wilkins vinsero il Premio Nobel, solo Wilkins accennò velocemente al nome della Franklin, accomunandola ai ringraziamenti ad altri scienziati del King’s College, nessuna menzione agli importanti e decisivi contributi di Rosalind in persona.</a:t>
            </a:r>
          </a:p>
        </p:txBody>
      </p:sp>
      <p:pic>
        <p:nvPicPr>
          <p:cNvPr id="281" name="Schermata 2022-02-07 alle 11.14.33.png" descr="Schermata 2022-02-07 alle 11.14.33.png"/>
          <p:cNvPicPr>
            <a:picLocks noChangeAspect="1"/>
          </p:cNvPicPr>
          <p:nvPr/>
        </p:nvPicPr>
        <p:blipFill>
          <a:blip r:embed="rId2"/>
          <a:stretch>
            <a:fillRect/>
          </a:stretch>
        </p:blipFill>
        <p:spPr>
          <a:xfrm>
            <a:off x="18614352" y="282956"/>
            <a:ext cx="5379053" cy="5079238"/>
          </a:xfrm>
          <a:prstGeom prst="rect">
            <a:avLst/>
          </a:prstGeom>
          <a:ln w="12700">
            <a:miter lim="400000"/>
          </a:ln>
        </p:spPr>
      </p:pic>
      <p:pic>
        <p:nvPicPr>
          <p:cNvPr id="282" name="Schermata 2022-02-07 alle 11.15.35.png" descr="Schermata 2022-02-07 alle 11.15.35.png"/>
          <p:cNvPicPr>
            <a:picLocks noChangeAspect="1"/>
          </p:cNvPicPr>
          <p:nvPr/>
        </p:nvPicPr>
        <p:blipFill>
          <a:blip r:embed="rId3"/>
          <a:stretch>
            <a:fillRect/>
          </a:stretch>
        </p:blipFill>
        <p:spPr>
          <a:xfrm>
            <a:off x="18554327" y="5748940"/>
            <a:ext cx="5499101" cy="7315201"/>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Evelin Fox - Keller"/>
          <p:cNvSpPr txBox="1">
            <a:spLocks noGrp="1"/>
          </p:cNvSpPr>
          <p:nvPr>
            <p:ph type="title"/>
          </p:nvPr>
        </p:nvSpPr>
        <p:spPr>
          <a:prstGeom prst="rect">
            <a:avLst/>
          </a:prstGeom>
        </p:spPr>
        <p:txBody>
          <a:bodyPr/>
          <a:lstStyle/>
          <a:p>
            <a:r>
              <a:t>Evelin Fox - Keller</a:t>
            </a:r>
          </a:p>
        </p:txBody>
      </p:sp>
      <p:sp>
        <p:nvSpPr>
          <p:cNvPr id="285" name="(USA 1936 - oggi)"/>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(USA 1936 - oggi) </a:t>
            </a:r>
          </a:p>
        </p:txBody>
      </p:sp>
      <p:sp>
        <p:nvSpPr>
          <p:cNvPr id="286" name="Una delle esponenti di maggior spicco dell’epistemologia femminista;…"/>
          <p:cNvSpPr txBox="1">
            <a:spLocks noGrp="1"/>
          </p:cNvSpPr>
          <p:nvPr>
            <p:ph type="body" idx="1"/>
          </p:nvPr>
        </p:nvSpPr>
        <p:spPr>
          <a:xfrm>
            <a:off x="819839" y="3352932"/>
            <a:ext cx="17685033" cy="10047156"/>
          </a:xfrm>
          <a:prstGeom prst="rect">
            <a:avLst/>
          </a:prstGeom>
        </p:spPr>
        <p:txBody>
          <a:bodyPr/>
          <a:lstStyle/>
          <a:p>
            <a:pPr marL="480568" indent="-480568" defTabSz="402336">
              <a:lnSpc>
                <a:spcPct val="100000"/>
              </a:lnSpc>
              <a:spcBef>
                <a:spcPts val="1000"/>
              </a:spcBef>
              <a:defRPr sz="3959">
                <a:latin typeface="Times Roman"/>
                <a:ea typeface="Times Roman"/>
                <a:cs typeface="Times Roman"/>
                <a:sym typeface="Times Roman"/>
              </a:defRPr>
            </a:pPr>
            <a:r>
              <a:t>Una delle esponenti di maggior spicco dell’</a:t>
            </a:r>
            <a:r>
              <a:rPr b="1"/>
              <a:t>epistemologia femminista</a:t>
            </a:r>
            <a:r>
              <a:t>;</a:t>
            </a:r>
          </a:p>
          <a:p>
            <a:pPr marL="480568" indent="-480568" defTabSz="402336">
              <a:lnSpc>
                <a:spcPct val="100000"/>
              </a:lnSpc>
              <a:spcBef>
                <a:spcPts val="1000"/>
              </a:spcBef>
              <a:defRPr sz="3959">
                <a:latin typeface="Times Roman"/>
                <a:ea typeface="Times Roman"/>
                <a:cs typeface="Times Roman"/>
                <a:sym typeface="Times Roman"/>
              </a:defRPr>
            </a:pPr>
            <a:r>
              <a:t>Nata a New York il 20 marzo 1936, in una modesta famiglia di religione ebraica, immigrata dalla Russia;</a:t>
            </a:r>
          </a:p>
          <a:p>
            <a:pPr marL="480568" indent="-480568" defTabSz="402336">
              <a:lnSpc>
                <a:spcPct val="100000"/>
              </a:lnSpc>
              <a:spcBef>
                <a:spcPts val="1000"/>
              </a:spcBef>
              <a:defRPr sz="3959">
                <a:latin typeface="Times Roman"/>
                <a:ea typeface="Times Roman"/>
                <a:cs typeface="Times Roman"/>
                <a:sym typeface="Times Roman"/>
              </a:defRPr>
            </a:pPr>
            <a:r>
              <a:t>All’università l’incontro con la fisica fu un colpo di fulmine. “</a:t>
            </a:r>
            <a:r>
              <a:rPr i="1"/>
              <a:t>Mi sono innamorata di una disciplina precisa, pura, definitiva… Mi sono innamorata della vita della mente</a:t>
            </a:r>
            <a:r>
              <a:t>”. </a:t>
            </a:r>
          </a:p>
          <a:p>
            <a:pPr marL="480568" indent="-480568" defTabSz="402336">
              <a:lnSpc>
                <a:spcPct val="100000"/>
              </a:lnSpc>
              <a:spcBef>
                <a:spcPts val="1000"/>
              </a:spcBef>
              <a:defRPr sz="3959">
                <a:latin typeface="Times Roman"/>
                <a:ea typeface="Times Roman"/>
                <a:cs typeface="Times Roman"/>
                <a:sym typeface="Times Roman"/>
              </a:defRPr>
            </a:pPr>
            <a:r>
              <a:t>Laureata nel 1957 presso la Brandeis University di New York,</a:t>
            </a:r>
          </a:p>
          <a:p>
            <a:pPr marL="480568" indent="-480568" defTabSz="402336">
              <a:lnSpc>
                <a:spcPct val="100000"/>
              </a:lnSpc>
              <a:spcBef>
                <a:spcPts val="1000"/>
              </a:spcBef>
              <a:defRPr sz="3959">
                <a:latin typeface="Times Roman"/>
                <a:ea typeface="Times Roman"/>
                <a:cs typeface="Times Roman"/>
                <a:sym typeface="Times Roman"/>
              </a:defRPr>
            </a:pPr>
            <a:r>
              <a:t>Conseguì il dottorato in fisica teorica alla Harvard University nel 1963, con una dissertazione in biologia molecolare. </a:t>
            </a:r>
          </a:p>
          <a:p>
            <a:pPr marL="480568" indent="-480568" defTabSz="402336">
              <a:lnSpc>
                <a:spcPct val="100000"/>
              </a:lnSpc>
              <a:spcBef>
                <a:spcPts val="1000"/>
              </a:spcBef>
              <a:defRPr sz="3959">
                <a:latin typeface="Times Roman"/>
                <a:ea typeface="Times Roman"/>
                <a:cs typeface="Times Roman"/>
                <a:sym typeface="Times Roman"/>
              </a:defRPr>
            </a:pPr>
            <a:r>
              <a:t>Nel 1964 sposò l’insigne matematico Joseph Keller.</a:t>
            </a:r>
          </a:p>
          <a:p>
            <a:pPr marL="480568" indent="-480568" defTabSz="402336">
              <a:lnSpc>
                <a:spcPct val="100000"/>
              </a:lnSpc>
              <a:spcBef>
                <a:spcPts val="1000"/>
              </a:spcBef>
              <a:defRPr sz="3959">
                <a:latin typeface="Times Roman"/>
                <a:ea typeface="Times Roman"/>
                <a:cs typeface="Times Roman"/>
                <a:sym typeface="Times Roman"/>
              </a:defRPr>
            </a:pPr>
            <a:r>
              <a:t>Iniziò la sua carriera accademica compiendo brillanti ricerche in bio-matematica, ma nel 1969 abbandonò questo promettente settore per seguire il marito in California. </a:t>
            </a:r>
          </a:p>
          <a:p>
            <a:pPr marL="480568" indent="-480568" defTabSz="402336">
              <a:lnSpc>
                <a:spcPct val="100000"/>
              </a:lnSpc>
              <a:spcBef>
                <a:spcPts val="1000"/>
              </a:spcBef>
              <a:defRPr sz="3959">
                <a:latin typeface="Times Roman"/>
                <a:ea typeface="Times Roman"/>
                <a:cs typeface="Times Roman"/>
                <a:sym typeface="Times Roman"/>
              </a:defRPr>
            </a:pPr>
            <a:r>
              <a:t>Ciò l’indusse a riflettere sul </a:t>
            </a:r>
            <a:r>
              <a:rPr b="1"/>
              <a:t>rapporto tra le donne e la scienza</a:t>
            </a:r>
            <a:r>
              <a:t> e per farlo raccolse biografie di scienziate. </a:t>
            </a:r>
          </a:p>
        </p:txBody>
      </p:sp>
      <p:pic>
        <p:nvPicPr>
          <p:cNvPr id="287" name="Schermata 2022-02-07 alle 10.37.20.png" descr="Schermata 2022-02-07 alle 10.37.20.png"/>
          <p:cNvPicPr>
            <a:picLocks noChangeAspect="1"/>
          </p:cNvPicPr>
          <p:nvPr/>
        </p:nvPicPr>
        <p:blipFill>
          <a:blip r:embed="rId2"/>
          <a:stretch>
            <a:fillRect/>
          </a:stretch>
        </p:blipFill>
        <p:spPr>
          <a:xfrm>
            <a:off x="18718017" y="3251069"/>
            <a:ext cx="5403732" cy="3689978"/>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Dal 1988 al 1992 insegnò alla California University di Berkeley, nel dipartimento di Retorica, Storia e Women's Studies’.…"/>
          <p:cNvSpPr txBox="1">
            <a:spLocks noGrp="1"/>
          </p:cNvSpPr>
          <p:nvPr>
            <p:ph type="body" idx="1"/>
          </p:nvPr>
        </p:nvSpPr>
        <p:spPr>
          <a:xfrm>
            <a:off x="674373" y="1337170"/>
            <a:ext cx="16706345" cy="12295185"/>
          </a:xfrm>
          <a:prstGeom prst="rect">
            <a:avLst/>
          </a:prstGeom>
        </p:spPr>
        <p:txBody>
          <a:bodyPr/>
          <a:lstStyle/>
          <a:p>
            <a:pPr marL="469900" indent="-469900" defTabSz="457200">
              <a:lnSpc>
                <a:spcPct val="100000"/>
              </a:lnSpc>
              <a:spcBef>
                <a:spcPts val="1200"/>
              </a:spcBef>
              <a:defRPr sz="4300">
                <a:latin typeface="Times Roman"/>
                <a:ea typeface="Times Roman"/>
                <a:cs typeface="Times Roman"/>
                <a:sym typeface="Times Roman"/>
              </a:defRPr>
            </a:pPr>
            <a:r>
              <a:t>Dal 1988 al 1992 insegnò alla California University di Berkeley, nel dipartimento di </a:t>
            </a:r>
            <a:r>
              <a:rPr i="1"/>
              <a:t>Retorica, Storia e Women's Studies’</a:t>
            </a:r>
            <a:r>
              <a:t>.  </a:t>
            </a:r>
          </a:p>
          <a:p>
            <a:pPr marL="469900" indent="-469900" defTabSz="457200">
              <a:lnSpc>
                <a:spcPct val="100000"/>
              </a:lnSpc>
              <a:spcBef>
                <a:spcPts val="1200"/>
              </a:spcBef>
              <a:defRPr sz="4300">
                <a:latin typeface="Times Roman"/>
                <a:ea typeface="Times Roman"/>
                <a:cs typeface="Times Roman"/>
                <a:sym typeface="Times Roman"/>
              </a:defRPr>
            </a:pPr>
            <a:r>
              <a:t>Nel 1993 si trasferì al Massachusetts Institute of Tecnology (MIT), dove tuttora ha la cattedra di storia e filosofia della scienza nel </a:t>
            </a:r>
            <a:r>
              <a:rPr i="1"/>
              <a:t>Programma Scienza Tecnologia e Società</a:t>
            </a:r>
            <a:r>
              <a:t>. </a:t>
            </a:r>
          </a:p>
          <a:p>
            <a:pPr marL="469900" indent="-469900" defTabSz="457200">
              <a:lnSpc>
                <a:spcPct val="100000"/>
              </a:lnSpc>
              <a:spcBef>
                <a:spcPts val="1200"/>
              </a:spcBef>
              <a:defRPr sz="4300">
                <a:latin typeface="Times Roman"/>
                <a:ea typeface="Times Roman"/>
                <a:cs typeface="Times Roman"/>
                <a:sym typeface="Times Roman"/>
              </a:defRPr>
            </a:pPr>
            <a:r>
              <a:t>Affianca all’</a:t>
            </a:r>
            <a:r>
              <a:rPr b="1"/>
              <a:t>insegnamento</a:t>
            </a:r>
            <a:r>
              <a:t> un’</a:t>
            </a:r>
            <a:r>
              <a:rPr b="1"/>
              <a:t>intensa attività di ricerca e di comunicazione</a:t>
            </a:r>
            <a:r>
              <a:t>, collabora a parecchie riviste, convinta della necessità di una seria divulgazione e che il sapere scientifico non debba rimanere appannaggio esclusivo degli specialisti.</a:t>
            </a:r>
          </a:p>
          <a:p>
            <a:pPr marL="469900" indent="-469900" defTabSz="457200">
              <a:lnSpc>
                <a:spcPct val="100000"/>
              </a:lnSpc>
              <a:spcBef>
                <a:spcPts val="1200"/>
              </a:spcBef>
              <a:defRPr sz="4300">
                <a:latin typeface="Times Roman"/>
                <a:ea typeface="Times Roman"/>
                <a:cs typeface="Times Roman"/>
                <a:sym typeface="Times Roman"/>
              </a:defRPr>
            </a:pPr>
            <a:r>
              <a:t>Il suo sguardo critico e razionale si appunta sulla base linguistica che accompagna la ricerca, mostrando le </a:t>
            </a:r>
            <a:r>
              <a:rPr b="1"/>
              <a:t>conseguenze operative e scientifiche dei presupposti culturali e di genere</a:t>
            </a:r>
            <a:r>
              <a:t> di cui gli scienziati sono portatori, presupposti che emergono nelle </a:t>
            </a:r>
            <a:r>
              <a:rPr b="1"/>
              <a:t>metafore</a:t>
            </a:r>
            <a:r>
              <a:t> e nei </a:t>
            </a:r>
            <a:r>
              <a:rPr b="1"/>
              <a:t>termini utilizzati</a:t>
            </a:r>
            <a:r>
              <a:t>. </a:t>
            </a:r>
          </a:p>
          <a:p>
            <a:pPr marL="469900" indent="-469900" defTabSz="457200">
              <a:lnSpc>
                <a:spcPct val="100000"/>
              </a:lnSpc>
              <a:spcBef>
                <a:spcPts val="1200"/>
              </a:spcBef>
              <a:defRPr sz="4300" b="1">
                <a:latin typeface="Times Roman"/>
                <a:ea typeface="Times Roman"/>
                <a:cs typeface="Times Roman"/>
                <a:sym typeface="Times Roman"/>
              </a:defRPr>
            </a:pPr>
            <a:r>
              <a:t>Le donne non fanno scienza in modo diverso dagli uomini ma si fa scienza diversamente se l’ideologia di genere agisce in chi fa ricerca. </a:t>
            </a:r>
          </a:p>
        </p:txBody>
      </p:sp>
      <p:pic>
        <p:nvPicPr>
          <p:cNvPr id="290" name="Schermata 2022-02-07 alle 10.31.58.png" descr="Schermata 2022-02-07 alle 10.31.58.png"/>
          <p:cNvPicPr>
            <a:picLocks noChangeAspect="1"/>
          </p:cNvPicPr>
          <p:nvPr/>
        </p:nvPicPr>
        <p:blipFill>
          <a:blip r:embed="rId2"/>
          <a:stretch>
            <a:fillRect/>
          </a:stretch>
        </p:blipFill>
        <p:spPr>
          <a:xfrm>
            <a:off x="18133093" y="1270984"/>
            <a:ext cx="4919489" cy="5810940"/>
          </a:xfrm>
          <a:prstGeom prst="rect">
            <a:avLst/>
          </a:prstGeom>
          <a:ln w="12700">
            <a:miter lim="400000"/>
          </a:ln>
        </p:spPr>
      </p:pic>
      <p:pic>
        <p:nvPicPr>
          <p:cNvPr id="291" name="Schermata 2022-02-23 alle 13.42.50.png" descr="Schermata 2022-02-23 alle 13.42.50.png"/>
          <p:cNvPicPr>
            <a:picLocks noChangeAspect="1"/>
          </p:cNvPicPr>
          <p:nvPr/>
        </p:nvPicPr>
        <p:blipFill>
          <a:blip r:embed="rId3"/>
          <a:stretch>
            <a:fillRect/>
          </a:stretch>
        </p:blipFill>
        <p:spPr>
          <a:xfrm>
            <a:off x="18169886" y="8327245"/>
            <a:ext cx="2292241" cy="3655194"/>
          </a:xfrm>
          <a:prstGeom prst="rect">
            <a:avLst/>
          </a:prstGeom>
          <a:ln w="12700">
            <a:miter lim="400000"/>
          </a:ln>
        </p:spPr>
      </p:pic>
      <p:pic>
        <p:nvPicPr>
          <p:cNvPr id="292" name="Schermata 2022-02-23 alle 13.43.10.png" descr="Schermata 2022-02-23 alle 13.43.10.png"/>
          <p:cNvPicPr>
            <a:picLocks noChangeAspect="1"/>
          </p:cNvPicPr>
          <p:nvPr/>
        </p:nvPicPr>
        <p:blipFill>
          <a:blip r:embed="rId4"/>
          <a:stretch>
            <a:fillRect/>
          </a:stretch>
        </p:blipFill>
        <p:spPr>
          <a:xfrm>
            <a:off x="20615991" y="8308844"/>
            <a:ext cx="2399797" cy="3691995"/>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Vandana Shiva"/>
          <p:cNvSpPr txBox="1">
            <a:spLocks noGrp="1"/>
          </p:cNvSpPr>
          <p:nvPr>
            <p:ph type="title"/>
          </p:nvPr>
        </p:nvSpPr>
        <p:spPr>
          <a:prstGeom prst="rect">
            <a:avLst/>
          </a:prstGeom>
        </p:spPr>
        <p:txBody>
          <a:bodyPr/>
          <a:lstStyle/>
          <a:p>
            <a:r>
              <a:t>Vandana Shiva</a:t>
            </a:r>
          </a:p>
        </p:txBody>
      </p:sp>
      <p:sp>
        <p:nvSpPr>
          <p:cNvPr id="295" name="(USA 1936 - oggi)"/>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(USA 1936 - oggi) </a:t>
            </a:r>
          </a:p>
        </p:txBody>
      </p:sp>
      <p:pic>
        <p:nvPicPr>
          <p:cNvPr id="296" name="Schermata 2022-02-07 alle 10.40.21.png" descr="Schermata 2022-02-07 alle 10.40.21.png"/>
          <p:cNvPicPr>
            <a:picLocks noChangeAspect="1"/>
          </p:cNvPicPr>
          <p:nvPr/>
        </p:nvPicPr>
        <p:blipFill>
          <a:blip r:embed="rId2"/>
          <a:stretch>
            <a:fillRect/>
          </a:stretch>
        </p:blipFill>
        <p:spPr>
          <a:xfrm>
            <a:off x="19237278" y="3231407"/>
            <a:ext cx="4943381" cy="4960138"/>
          </a:xfrm>
          <a:prstGeom prst="rect">
            <a:avLst/>
          </a:prstGeom>
          <a:ln w="12700">
            <a:miter lim="400000"/>
          </a:ln>
        </p:spPr>
      </p:pic>
      <p:sp>
        <p:nvSpPr>
          <p:cNvPr id="297" name="Fisica quantistica ed economista militante ambientalista, è considerata la teorica più nota dell’ecologia sociale…"/>
          <p:cNvSpPr txBox="1">
            <a:spLocks noGrp="1"/>
          </p:cNvSpPr>
          <p:nvPr>
            <p:ph type="body" idx="1"/>
          </p:nvPr>
        </p:nvSpPr>
        <p:spPr>
          <a:xfrm>
            <a:off x="819839" y="3352932"/>
            <a:ext cx="18144324" cy="10284814"/>
          </a:xfrm>
          <a:prstGeom prst="rect">
            <a:avLst/>
          </a:prstGeom>
        </p:spPr>
        <p:txBody>
          <a:bodyPr/>
          <a:lstStyle/>
          <a:p>
            <a:pPr marL="353568" indent="-353568" defTabSz="397763">
              <a:lnSpc>
                <a:spcPct val="100000"/>
              </a:lnSpc>
              <a:spcBef>
                <a:spcPts val="1000"/>
              </a:spcBef>
              <a:defRPr sz="3915">
                <a:latin typeface="Times Roman"/>
                <a:ea typeface="Times Roman"/>
                <a:cs typeface="Times Roman"/>
                <a:sym typeface="Times Roman"/>
              </a:defRPr>
            </a:pPr>
            <a:r>
              <a:rPr b="1"/>
              <a:t>Fisica quantistica ed economista militante ambientalista</a:t>
            </a:r>
            <a:r>
              <a:t>, è considerata la </a:t>
            </a:r>
            <a:r>
              <a:rPr b="1"/>
              <a:t>teorica più nota dell’ecologia sociale</a:t>
            </a:r>
          </a:p>
          <a:p>
            <a:pPr marL="353568" indent="-353568" defTabSz="397763">
              <a:lnSpc>
                <a:spcPct val="100000"/>
              </a:lnSpc>
              <a:spcBef>
                <a:spcPts val="1000"/>
              </a:spcBef>
              <a:defRPr sz="3915">
                <a:latin typeface="Times Roman"/>
                <a:ea typeface="Times Roman"/>
                <a:cs typeface="Times Roman"/>
                <a:sym typeface="Times Roman"/>
              </a:defRPr>
            </a:pPr>
            <a:r>
              <a:t>Conosciuta grazie al successo di </a:t>
            </a:r>
            <a:r>
              <a:rPr i="1"/>
              <a:t>Monocolture della mente</a:t>
            </a:r>
            <a:r>
              <a:t> (1995), un best-seller in tutto il mondo, e in Italia anche grazie al documentario del 2009 di Ermanno Olmi, Terra Madre, che mostra la raccolta del riso, nei pressi della fattoria Navdanya nella valle del Doon, dove sono custoditi i semi delle varietà locali di riso, tramandati di generazione in generazione. </a:t>
            </a:r>
          </a:p>
          <a:p>
            <a:pPr marL="353568" indent="-353568" defTabSz="397763">
              <a:lnSpc>
                <a:spcPct val="100000"/>
              </a:lnSpc>
              <a:spcBef>
                <a:spcPts val="1000"/>
              </a:spcBef>
              <a:defRPr sz="3915">
                <a:latin typeface="Times Roman"/>
                <a:ea typeface="Times Roman"/>
                <a:cs typeface="Times Roman"/>
                <a:sym typeface="Times Roman"/>
              </a:defRPr>
            </a:pPr>
            <a:r>
              <a:t>Nata in una città dell’Uttar Pradesh, nelll’India del Nord-est. La famiglia è “progressista”, impegnata nella lotta gandiana per il superamento delle caste nell’India; la </a:t>
            </a:r>
            <a:r>
              <a:rPr b="1"/>
              <a:t>cultura e l’attenzione per i diritti civili e sociali</a:t>
            </a:r>
            <a:r>
              <a:t> sono di casa e viene </a:t>
            </a:r>
            <a:r>
              <a:rPr b="1"/>
              <a:t>educata alla parità dei sessi.</a:t>
            </a:r>
          </a:p>
          <a:p>
            <a:pPr marL="353568" indent="-353568" defTabSz="397763">
              <a:lnSpc>
                <a:spcPct val="100000"/>
              </a:lnSpc>
              <a:spcBef>
                <a:spcPts val="1000"/>
              </a:spcBef>
              <a:defRPr sz="3915">
                <a:latin typeface="Times Roman"/>
                <a:ea typeface="Times Roman"/>
                <a:cs typeface="Times Roman"/>
                <a:sym typeface="Times Roman"/>
              </a:defRPr>
            </a:pPr>
            <a:r>
              <a:t>Diplomata in fisica, laureata all’università di Guelph, in Canada, in filosofia della scienza, e dottorata all’università del Western Ontario sui concetti filosofici della meccanica quantistica nel 1979.</a:t>
            </a:r>
          </a:p>
          <a:p>
            <a:pPr marL="353568" indent="-353568" defTabSz="397763">
              <a:lnSpc>
                <a:spcPct val="100000"/>
              </a:lnSpc>
              <a:spcBef>
                <a:spcPts val="1000"/>
              </a:spcBef>
              <a:defRPr sz="3915">
                <a:latin typeface="Times Roman"/>
                <a:ea typeface="Times Roman"/>
                <a:cs typeface="Times Roman"/>
                <a:sym typeface="Times Roman"/>
              </a:defRPr>
            </a:pPr>
            <a:r>
              <a:t>Torna in patria, a Bangalore, come ricercatrice in politiche agricole ed ambientali all’Indian Institute of Sciences, e all’Indian Institute of Management.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Katherine Johnson"/>
          <p:cNvSpPr txBox="1">
            <a:spLocks noGrp="1"/>
          </p:cNvSpPr>
          <p:nvPr>
            <p:ph type="title"/>
          </p:nvPr>
        </p:nvSpPr>
        <p:spPr>
          <a:prstGeom prst="rect">
            <a:avLst/>
          </a:prstGeom>
        </p:spPr>
        <p:txBody>
          <a:bodyPr/>
          <a:lstStyle>
            <a:lvl1pPr>
              <a:defRPr>
                <a:latin typeface="Times Roman"/>
                <a:ea typeface="Times Roman"/>
                <a:cs typeface="Times Roman"/>
                <a:sym typeface="Times Roman"/>
              </a:defRPr>
            </a:lvl1pPr>
          </a:lstStyle>
          <a:p>
            <a:r>
              <a:t>Katherine Johnson</a:t>
            </a:r>
          </a:p>
        </p:txBody>
      </p:sp>
      <p:sp>
        <p:nvSpPr>
          <p:cNvPr id="164" name="(Usa 1918 - 2020)"/>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2438338">
              <a:lnSpc>
                <a:spcPct val="90000"/>
              </a:lnSpc>
              <a:spcBef>
                <a:spcPts val="4500"/>
              </a:spcBef>
              <a:defRPr sz="4800" b="0">
                <a:latin typeface="Times Roman"/>
                <a:ea typeface="Times Roman"/>
                <a:cs typeface="Times Roman"/>
                <a:sym typeface="Times Roman"/>
              </a:defRPr>
            </a:lvl1pPr>
          </a:lstStyle>
          <a:p>
            <a:r>
              <a:t>(Usa 1918 - 2020) </a:t>
            </a:r>
          </a:p>
        </p:txBody>
      </p:sp>
      <p:pic>
        <p:nvPicPr>
          <p:cNvPr id="165" name="Schermata 2021-12-15 alle 09.35.02.png" descr="Schermata 2021-12-15 alle 09.35.02.png"/>
          <p:cNvPicPr>
            <a:picLocks noChangeAspect="1"/>
          </p:cNvPicPr>
          <p:nvPr/>
        </p:nvPicPr>
        <p:blipFill>
          <a:blip r:embed="rId2"/>
          <a:stretch>
            <a:fillRect/>
          </a:stretch>
        </p:blipFill>
        <p:spPr>
          <a:xfrm>
            <a:off x="19284024" y="544414"/>
            <a:ext cx="4831815" cy="6047876"/>
          </a:xfrm>
          <a:prstGeom prst="rect">
            <a:avLst/>
          </a:prstGeom>
          <a:ln w="12700">
            <a:miter lim="400000"/>
          </a:ln>
        </p:spPr>
      </p:pic>
      <p:pic>
        <p:nvPicPr>
          <p:cNvPr id="166" name="Schermata 2021-12-16 alle 09.31.06.png" descr="Schermata 2021-12-16 alle 09.31.06.png"/>
          <p:cNvPicPr>
            <a:picLocks noChangeAspect="1"/>
          </p:cNvPicPr>
          <p:nvPr/>
        </p:nvPicPr>
        <p:blipFill>
          <a:blip r:embed="rId3"/>
          <a:stretch>
            <a:fillRect/>
          </a:stretch>
        </p:blipFill>
        <p:spPr>
          <a:xfrm>
            <a:off x="19678840" y="6878653"/>
            <a:ext cx="4042183" cy="4765325"/>
          </a:xfrm>
          <a:prstGeom prst="rect">
            <a:avLst/>
          </a:prstGeom>
          <a:ln w="12700">
            <a:miter lim="400000"/>
          </a:ln>
        </p:spPr>
      </p:pic>
      <p:sp>
        <p:nvSpPr>
          <p:cNvPr id="167" name="Katherine riceve la medaglia presidenziale della libertà nel 2015"/>
          <p:cNvSpPr txBox="1"/>
          <p:nvPr/>
        </p:nvSpPr>
        <p:spPr>
          <a:xfrm>
            <a:off x="19823396" y="11930341"/>
            <a:ext cx="3753070" cy="1197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Katherine riceve la medaglia presidenziale della libertà nel 2015</a:t>
            </a:r>
          </a:p>
        </p:txBody>
      </p:sp>
      <p:sp>
        <p:nvSpPr>
          <p:cNvPr id="168" name="Matematica, informatica, fisica statunitense;…"/>
          <p:cNvSpPr txBox="1"/>
          <p:nvPr/>
        </p:nvSpPr>
        <p:spPr>
          <a:xfrm>
            <a:off x="648219" y="3487009"/>
            <a:ext cx="20631114" cy="977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09599" marR="2646595" indent="-609599" algn="l">
              <a:spcBef>
                <a:spcPts val="1200"/>
              </a:spcBef>
              <a:buSzPct val="123000"/>
              <a:buChar char="•"/>
              <a:defRPr sz="4500">
                <a:solidFill>
                  <a:srgbClr val="000000"/>
                </a:solidFill>
                <a:latin typeface="Times Roman"/>
                <a:ea typeface="Times Roman"/>
                <a:cs typeface="Times Roman"/>
                <a:sym typeface="Times Roman"/>
              </a:defRPr>
            </a:pPr>
            <a:r>
              <a:t>Matematica, informatica, fisica statunitense;</a:t>
            </a:r>
          </a:p>
          <a:p>
            <a:pPr marL="609599" marR="2646595" indent="-609599" algn="l">
              <a:spcBef>
                <a:spcPts val="1200"/>
              </a:spcBef>
              <a:buSzPct val="123000"/>
              <a:buChar char="•"/>
              <a:defRPr sz="4500">
                <a:solidFill>
                  <a:srgbClr val="000000"/>
                </a:solidFill>
                <a:latin typeface="Times Roman"/>
                <a:ea typeface="Times Roman"/>
                <a:cs typeface="Times Roman"/>
                <a:sym typeface="Times Roman"/>
              </a:defRPr>
            </a:pPr>
            <a:r>
              <a:rPr b="1"/>
              <a:t>Bambina prodigio</a:t>
            </a:r>
            <a:r>
              <a:t> molto appoggiata dai suoi genitori: diplomata a 14 anni e laureata con lode a 18 anni. </a:t>
            </a:r>
          </a:p>
          <a:p>
            <a:pPr marL="609599" marR="2646595" indent="-609599" algn="l">
              <a:spcBef>
                <a:spcPts val="1200"/>
              </a:spcBef>
              <a:buSzPct val="123000"/>
              <a:buChar char="•"/>
              <a:defRPr sz="4500">
                <a:solidFill>
                  <a:srgbClr val="000000"/>
                </a:solidFill>
                <a:latin typeface="Times Roman"/>
                <a:ea typeface="Times Roman"/>
                <a:cs typeface="Times Roman"/>
                <a:sym typeface="Times Roman"/>
              </a:defRPr>
            </a:pPr>
            <a:r>
              <a:t>Il suo insegnante di matematica (terzo laureato in matematica afroamericano al mondo) aggiunse corsi di matematica solo per lei;</a:t>
            </a:r>
          </a:p>
          <a:p>
            <a:pPr marL="609599" marR="2646595" indent="-609599" algn="l">
              <a:spcBef>
                <a:spcPts val="1200"/>
              </a:spcBef>
              <a:buSzPct val="123000"/>
              <a:buChar char="•"/>
              <a:defRPr sz="4500">
                <a:solidFill>
                  <a:srgbClr val="000000"/>
                </a:solidFill>
                <a:latin typeface="Times Roman"/>
                <a:ea typeface="Times Roman"/>
                <a:cs typeface="Times Roman"/>
                <a:sym typeface="Times Roman"/>
              </a:defRPr>
            </a:pPr>
            <a:r>
              <a:t>Intraprese la ricerca scientifica nella </a:t>
            </a:r>
            <a:r>
              <a:rPr b="1"/>
              <a:t>matematica, un percorso fortemente discriminatorio per le donne afroamericane</a:t>
            </a:r>
            <a:r>
              <a:t> in quel periodo; </a:t>
            </a:r>
          </a:p>
          <a:p>
            <a:pPr marL="609599" marR="2646595" indent="-609599" algn="l">
              <a:spcBef>
                <a:spcPts val="1200"/>
              </a:spcBef>
              <a:buSzPct val="123000"/>
              <a:buChar char="•"/>
              <a:defRPr sz="4500">
                <a:solidFill>
                  <a:srgbClr val="000000"/>
                </a:solidFill>
                <a:latin typeface="Times Roman"/>
                <a:ea typeface="Times Roman"/>
                <a:cs typeface="Times Roman"/>
                <a:sym typeface="Times Roman"/>
              </a:defRPr>
            </a:pPr>
            <a:r>
              <a:t>Divenne la prima donna afroamericana ad aver superato le barriere segregazioniste che caratterizzavano l'Università della Virginia Occidentale. </a:t>
            </a:r>
          </a:p>
          <a:p>
            <a:pPr marL="609599" marR="2646595" indent="-609599" algn="l">
              <a:spcBef>
                <a:spcPts val="1200"/>
              </a:spcBef>
              <a:buSzPct val="123000"/>
              <a:buChar char="•"/>
              <a:defRPr sz="4500">
                <a:solidFill>
                  <a:srgbClr val="000000"/>
                </a:solidFill>
                <a:latin typeface="Times Roman"/>
                <a:ea typeface="Times Roman"/>
                <a:cs typeface="Times Roman"/>
                <a:sym typeface="Times Roman"/>
              </a:defRPr>
            </a:pPr>
            <a:r>
              <a:t>Fu una dei tre studenti afroamericani, nonché l'unica donna, selezionati per integrare la scuola di specializzazione, dopo la sentenza della Corte Suprema del Missouri, Gaines versus Canada</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Crea la Fondazione per la scienza, la tecnologia e l’ecologia, un istituto indipendente di ricerca;…"/>
          <p:cNvSpPr txBox="1">
            <a:spLocks noGrp="1"/>
          </p:cNvSpPr>
          <p:nvPr>
            <p:ph type="body" idx="1"/>
          </p:nvPr>
        </p:nvSpPr>
        <p:spPr>
          <a:xfrm>
            <a:off x="938669" y="1023856"/>
            <a:ext cx="18268315" cy="12441589"/>
          </a:xfrm>
          <a:prstGeom prst="rect">
            <a:avLst/>
          </a:prstGeom>
        </p:spPr>
        <p:txBody>
          <a:bodyPr/>
          <a:lstStyle/>
          <a:p>
            <a:pPr marL="482600" indent="-482600" defTabSz="457200">
              <a:lnSpc>
                <a:spcPct val="100000"/>
              </a:lnSpc>
              <a:spcBef>
                <a:spcPts val="1200"/>
              </a:spcBef>
              <a:defRPr sz="4500">
                <a:latin typeface="Times Roman"/>
                <a:ea typeface="Times Roman"/>
                <a:cs typeface="Times Roman"/>
                <a:sym typeface="Times Roman"/>
              </a:defRPr>
            </a:pPr>
            <a:r>
              <a:t>Crea la Fondazione per la scienza, la tecnologia e l’ecologia, un istituto indipendente di ricerca; </a:t>
            </a:r>
          </a:p>
          <a:p>
            <a:pPr marL="482600" indent="-482600" defTabSz="457200">
              <a:lnSpc>
                <a:spcPct val="100000"/>
              </a:lnSpc>
              <a:spcBef>
                <a:spcPts val="1200"/>
              </a:spcBef>
              <a:defRPr sz="4500">
                <a:latin typeface="Times Roman"/>
                <a:ea typeface="Times Roman"/>
                <a:cs typeface="Times Roman"/>
                <a:sym typeface="Times Roman"/>
              </a:defRPr>
            </a:pPr>
            <a:r>
              <a:t>Nel 1991 fonda Navdanya (in hindi “nove semi”), il movimento che con altri sorti in tutto il mondo è presente al vertice di Rio de Janeiro nel 1992 dal quale nascono i primi </a:t>
            </a:r>
            <a:r>
              <a:rPr b="1"/>
              <a:t>accordi internazionali per la protezione della biodiversità e per la repressione della biopirateria.</a:t>
            </a:r>
            <a:r>
              <a:t> </a:t>
            </a:r>
          </a:p>
          <a:p>
            <a:pPr marL="482600" indent="-482600" defTabSz="457200">
              <a:lnSpc>
                <a:spcPct val="100000"/>
              </a:lnSpc>
              <a:spcBef>
                <a:spcPts val="1200"/>
              </a:spcBef>
              <a:defRPr sz="4500">
                <a:latin typeface="Times Roman"/>
                <a:ea typeface="Times Roman"/>
                <a:cs typeface="Times Roman"/>
                <a:sym typeface="Times Roman"/>
              </a:defRPr>
            </a:pPr>
            <a:r>
              <a:t>Da quel momento la difesa dei semi autoctoni contro le multinazionali che cercano di rivendicare come loro “proprietà intellettuale” varietà agricole selezionate nei secoli da comunità locali, diventa il suo maggior impegno;</a:t>
            </a:r>
          </a:p>
          <a:p>
            <a:pPr marL="482600" indent="-482600" defTabSz="457200">
              <a:lnSpc>
                <a:spcPct val="100000"/>
              </a:lnSpc>
              <a:spcBef>
                <a:spcPts val="1200"/>
              </a:spcBef>
              <a:defRPr sz="4500">
                <a:latin typeface="Times Roman"/>
                <a:ea typeface="Times Roman"/>
                <a:cs typeface="Times Roman"/>
                <a:sym typeface="Times Roman"/>
              </a:defRPr>
            </a:pPr>
            <a:r>
              <a:t>Dal 1996 partecipa in tutto il mondo alle lotte contro gli organismi geneticamente modificati, la crescita ad ogni costo, l’</a:t>
            </a:r>
            <a:r>
              <a:rPr b="1"/>
              <a:t>ingiusta ripartizione delle risorse</a:t>
            </a:r>
            <a:r>
              <a:t> </a:t>
            </a:r>
          </a:p>
          <a:p>
            <a:pPr marL="482600" indent="-482600" defTabSz="457200">
              <a:lnSpc>
                <a:spcPct val="100000"/>
              </a:lnSpc>
              <a:spcBef>
                <a:spcPts val="1200"/>
              </a:spcBef>
              <a:defRPr sz="4500">
                <a:latin typeface="Times Roman"/>
                <a:ea typeface="Times Roman"/>
                <a:cs typeface="Times Roman"/>
                <a:sym typeface="Times Roman"/>
              </a:defRPr>
            </a:pPr>
            <a:r>
              <a:rPr b="1"/>
              <a:t>Consulente per le politiche agricole</a:t>
            </a:r>
            <a:r>
              <a:t> di numerosi governi, in Asia e in Europa (anche della regione Toscana), membro di decine di direttivi in altrettanti organismi internazionali;</a:t>
            </a:r>
          </a:p>
          <a:p>
            <a:pPr marL="482600" indent="-482600" defTabSz="457200">
              <a:lnSpc>
                <a:spcPct val="100000"/>
              </a:lnSpc>
              <a:spcBef>
                <a:spcPts val="1200"/>
              </a:spcBef>
              <a:defRPr sz="4500">
                <a:latin typeface="Times Roman"/>
                <a:ea typeface="Times Roman"/>
                <a:cs typeface="Times Roman"/>
                <a:sym typeface="Times Roman"/>
              </a:defRPr>
            </a:pPr>
            <a:r>
              <a:t>Premiata più volte all’anno dal 1993</a:t>
            </a:r>
          </a:p>
        </p:txBody>
      </p:sp>
      <p:pic>
        <p:nvPicPr>
          <p:cNvPr id="300" name="Schermata 2022-02-07 alle 10.47.36.png" descr="Schermata 2022-02-07 alle 10.47.36.png"/>
          <p:cNvPicPr>
            <a:picLocks noChangeAspect="1"/>
          </p:cNvPicPr>
          <p:nvPr/>
        </p:nvPicPr>
        <p:blipFill>
          <a:blip r:embed="rId2"/>
          <a:stretch>
            <a:fillRect/>
          </a:stretch>
        </p:blipFill>
        <p:spPr>
          <a:xfrm>
            <a:off x="19591735" y="873125"/>
            <a:ext cx="4323495" cy="5672276"/>
          </a:xfrm>
          <a:prstGeom prst="rect">
            <a:avLst/>
          </a:prstGeom>
          <a:ln w="12700">
            <a:miter lim="400000"/>
          </a:ln>
        </p:spPr>
      </p:pic>
      <p:pic>
        <p:nvPicPr>
          <p:cNvPr id="301" name="Schermata 2022-02-07 alle 10.48.11.png" descr="Schermata 2022-02-07 alle 10.48.11.png"/>
          <p:cNvPicPr>
            <a:picLocks noChangeAspect="1"/>
          </p:cNvPicPr>
          <p:nvPr/>
        </p:nvPicPr>
        <p:blipFill>
          <a:blip r:embed="rId3"/>
          <a:stretch>
            <a:fillRect/>
          </a:stretch>
        </p:blipFill>
        <p:spPr>
          <a:xfrm>
            <a:off x="19653268" y="6961437"/>
            <a:ext cx="4547639" cy="5045555"/>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amantha Cristoforetti"/>
          <p:cNvSpPr txBox="1">
            <a:spLocks noGrp="1"/>
          </p:cNvSpPr>
          <p:nvPr>
            <p:ph type="title"/>
          </p:nvPr>
        </p:nvSpPr>
        <p:spPr>
          <a:prstGeom prst="rect">
            <a:avLst/>
          </a:prstGeom>
        </p:spPr>
        <p:txBody>
          <a:bodyPr/>
          <a:lstStyle/>
          <a:p>
            <a:r>
              <a:t>Samantha Cristoforetti</a:t>
            </a:r>
          </a:p>
        </p:txBody>
      </p:sp>
      <p:sp>
        <p:nvSpPr>
          <p:cNvPr id="304" name="(Milano 1977 - oggi)"/>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(Milano 1977 - oggi) </a:t>
            </a:r>
          </a:p>
        </p:txBody>
      </p:sp>
      <p:pic>
        <p:nvPicPr>
          <p:cNvPr id="305" name="Schermata 2021-12-15 alle 10.57.07.png" descr="Schermata 2021-12-15 alle 10.57.07.png"/>
          <p:cNvPicPr>
            <a:picLocks noChangeAspect="1"/>
          </p:cNvPicPr>
          <p:nvPr/>
        </p:nvPicPr>
        <p:blipFill>
          <a:blip r:embed="rId2"/>
          <a:stretch>
            <a:fillRect/>
          </a:stretch>
        </p:blipFill>
        <p:spPr>
          <a:xfrm>
            <a:off x="18035261" y="3517806"/>
            <a:ext cx="5072148" cy="6680388"/>
          </a:xfrm>
          <a:prstGeom prst="rect">
            <a:avLst/>
          </a:prstGeom>
          <a:ln w="12700">
            <a:miter lim="400000"/>
          </a:ln>
        </p:spPr>
      </p:pic>
      <p:sp>
        <p:nvSpPr>
          <p:cNvPr id="306" name="Astronauta e aviatrice italiana, prima donna italiana negli equipaggi dell'Agenzia Spaziale Europea;…"/>
          <p:cNvSpPr txBox="1">
            <a:spLocks noGrp="1"/>
          </p:cNvSpPr>
          <p:nvPr>
            <p:ph type="body" idx="1"/>
          </p:nvPr>
        </p:nvSpPr>
        <p:spPr>
          <a:xfrm>
            <a:off x="901615" y="3640074"/>
            <a:ext cx="18261998" cy="9472871"/>
          </a:xfrm>
          <a:prstGeom prst="rect">
            <a:avLst/>
          </a:prstGeom>
        </p:spPr>
        <p:txBody>
          <a:bodyPr/>
          <a:lstStyle/>
          <a:p>
            <a:pPr marR="4236638">
              <a:lnSpc>
                <a:spcPct val="100000"/>
              </a:lnSpc>
              <a:spcBef>
                <a:spcPts val="1200"/>
              </a:spcBef>
              <a:defRPr sz="4600">
                <a:latin typeface="Times Roman"/>
                <a:ea typeface="Times Roman"/>
                <a:cs typeface="Times Roman"/>
                <a:sym typeface="Times Roman"/>
              </a:defRPr>
            </a:pPr>
            <a:r>
              <a:t>Astronauta e aviatrice italiana, </a:t>
            </a:r>
            <a:r>
              <a:rPr b="1"/>
              <a:t>prima donna italiana negli equipaggi dell'Agenzia Spaziale Europea</a:t>
            </a:r>
            <a:r>
              <a:t>;</a:t>
            </a:r>
          </a:p>
          <a:p>
            <a:pPr marR="4236638">
              <a:lnSpc>
                <a:spcPct val="100000"/>
              </a:lnSpc>
              <a:spcBef>
                <a:spcPts val="1200"/>
              </a:spcBef>
              <a:defRPr sz="4600">
                <a:latin typeface="Times Roman"/>
                <a:ea typeface="Times Roman"/>
                <a:cs typeface="Times Roman"/>
                <a:sym typeface="Times Roman"/>
              </a:defRPr>
            </a:pPr>
            <a:r>
              <a:t>Con la missione ISS Expedition 42/Expedition 43 del 2014-2015 ha conseguito il record europeo e il record femminile di permanenza nello spazio in un singolo volo (199 giorni), quest'ultimo superato nel settembre 2017 dalla statunitense Peggy Whitson a sua volta superato nel 2019 dalla collega Koch;</a:t>
            </a:r>
          </a:p>
          <a:p>
            <a:pPr>
              <a:lnSpc>
                <a:spcPct val="100000"/>
              </a:lnSpc>
              <a:spcBef>
                <a:spcPts val="1200"/>
              </a:spcBef>
              <a:defRPr sz="4600">
                <a:latin typeface="Times Roman"/>
                <a:ea typeface="Times Roman"/>
                <a:cs typeface="Times Roman"/>
                <a:sym typeface="Times Roman"/>
              </a:defRPr>
            </a:pPr>
            <a:r>
              <a:t>È molto attiva nella divulgazione e attenta all’uso improprio delle informazioni che fornisce;</a:t>
            </a:r>
          </a:p>
          <a:p>
            <a:pPr>
              <a:lnSpc>
                <a:spcPct val="100000"/>
              </a:lnSpc>
              <a:spcBef>
                <a:spcPts val="1200"/>
              </a:spcBef>
              <a:defRPr sz="4600">
                <a:latin typeface="Times Roman"/>
                <a:ea typeface="Times Roman"/>
                <a:cs typeface="Times Roman"/>
                <a:sym typeface="Times Roman"/>
              </a:defRPr>
            </a:pPr>
            <a:r>
              <a:t>Laureata honoris causa in Bioingegneria e ingegneria aerospaziale.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Fabiola Gianotti"/>
          <p:cNvSpPr txBox="1">
            <a:spLocks noGrp="1"/>
          </p:cNvSpPr>
          <p:nvPr>
            <p:ph type="title"/>
          </p:nvPr>
        </p:nvSpPr>
        <p:spPr>
          <a:prstGeom prst="rect">
            <a:avLst/>
          </a:prstGeom>
        </p:spPr>
        <p:txBody>
          <a:bodyPr/>
          <a:lstStyle/>
          <a:p>
            <a:r>
              <a:t>Fabiola Gianotti</a:t>
            </a:r>
          </a:p>
        </p:txBody>
      </p:sp>
      <p:sp>
        <p:nvSpPr>
          <p:cNvPr id="309" name="Prima direttrice donna del CERN di Ginevra;…"/>
          <p:cNvSpPr txBox="1">
            <a:spLocks noGrp="1"/>
          </p:cNvSpPr>
          <p:nvPr>
            <p:ph type="body" idx="1"/>
          </p:nvPr>
        </p:nvSpPr>
        <p:spPr>
          <a:xfrm>
            <a:off x="805421" y="3640074"/>
            <a:ext cx="21308885" cy="9472871"/>
          </a:xfrm>
          <a:prstGeom prst="rect">
            <a:avLst/>
          </a:prstGeom>
        </p:spPr>
        <p:txBody>
          <a:bodyPr/>
          <a:lstStyle/>
          <a:p>
            <a:pPr marL="609599" marR="5149709" indent="-609599">
              <a:lnSpc>
                <a:spcPct val="100000"/>
              </a:lnSpc>
              <a:spcBef>
                <a:spcPts val="1200"/>
              </a:spcBef>
              <a:defRPr sz="4500">
                <a:latin typeface="Times Roman"/>
                <a:ea typeface="Times Roman"/>
                <a:cs typeface="Times Roman"/>
                <a:sym typeface="Times Roman"/>
              </a:defRPr>
            </a:pPr>
            <a:r>
              <a:rPr b="1"/>
              <a:t>Prima direttrice donna del CERN</a:t>
            </a:r>
            <a:r>
              <a:t> di Ginevra;</a:t>
            </a:r>
          </a:p>
          <a:p>
            <a:pPr marL="609599" marR="5149709" indent="-609599">
              <a:lnSpc>
                <a:spcPct val="100000"/>
              </a:lnSpc>
              <a:spcBef>
                <a:spcPts val="1200"/>
              </a:spcBef>
              <a:defRPr sz="4500">
                <a:latin typeface="Times Roman"/>
                <a:ea typeface="Times Roman"/>
                <a:cs typeface="Times Roman"/>
                <a:sym typeface="Times Roman"/>
              </a:defRPr>
            </a:pPr>
            <a:r>
              <a:t>In qualità di portavoce di ATLAS (per lei si è passati dalla parola inglese </a:t>
            </a:r>
            <a:r>
              <a:rPr i="1"/>
              <a:t>“spokesman”</a:t>
            </a:r>
            <a:r>
              <a:t> al neutro</a:t>
            </a:r>
            <a:r>
              <a:rPr i="1"/>
              <a:t> “spokesperson” </a:t>
            </a:r>
            <a:r>
              <a:t>), il 4 luglio 2012 ha annunciato presso l'auditorium del CERN, unitamente al portavoce dell'esperimento CMS, la prima osservazione di una particella compatibile con il bosone di Higgs, l’ultimo tassello che mancava alla comprensione dell’origine della massa;</a:t>
            </a:r>
          </a:p>
          <a:p>
            <a:pPr marL="609599" indent="-609599">
              <a:lnSpc>
                <a:spcPct val="100000"/>
              </a:lnSpc>
              <a:spcBef>
                <a:spcPts val="1200"/>
              </a:spcBef>
              <a:defRPr sz="4500">
                <a:latin typeface="Times Roman"/>
                <a:ea typeface="Times Roman"/>
                <a:cs typeface="Times Roman"/>
                <a:sym typeface="Times Roman"/>
              </a:defRPr>
            </a:pPr>
            <a:r>
              <a:t>È diplomata in pianoforte al Conservatorio di Milano ed è una esperta ballerina;</a:t>
            </a:r>
          </a:p>
          <a:p>
            <a:pPr marL="609599" indent="-609599">
              <a:lnSpc>
                <a:spcPct val="100000"/>
              </a:lnSpc>
              <a:spcBef>
                <a:spcPts val="1200"/>
              </a:spcBef>
              <a:defRPr sz="4500">
                <a:latin typeface="Times Roman"/>
                <a:ea typeface="Times Roman"/>
                <a:cs typeface="Times Roman"/>
                <a:sym typeface="Times Roman"/>
              </a:defRPr>
            </a:pPr>
            <a:r>
              <a:t>Si è dichiarata credente. Ha affermato che lo studio della natura la porta a pensare a un intelletto ordinatore: “Sì, io credo. La scienza è compatibile con la fede e non ci sono contraddizioni. L'importante è lasciare i due piani separati: essere credenti o non credenti, non è la fisica che ci darà risposta”</a:t>
            </a:r>
          </a:p>
        </p:txBody>
      </p:sp>
      <p:pic>
        <p:nvPicPr>
          <p:cNvPr id="310" name="Schermata 2021-12-15 alle 10.58.39.png" descr="Schermata 2021-12-15 alle 10.58.39.png"/>
          <p:cNvPicPr>
            <a:picLocks noChangeAspect="1"/>
          </p:cNvPicPr>
          <p:nvPr/>
        </p:nvPicPr>
        <p:blipFill>
          <a:blip r:embed="rId2"/>
          <a:stretch>
            <a:fillRect/>
          </a:stretch>
        </p:blipFill>
        <p:spPr>
          <a:xfrm>
            <a:off x="17790977" y="1715256"/>
            <a:ext cx="6082285" cy="6934201"/>
          </a:xfrm>
          <a:prstGeom prst="rect">
            <a:avLst/>
          </a:prstGeom>
          <a:ln w="12700">
            <a:miter lim="400000"/>
          </a:ln>
        </p:spPr>
      </p:pic>
      <p:sp>
        <p:nvSpPr>
          <p:cNvPr id="311" name="(Roma 1960 - oggi)"/>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(Roma 1960 - oggi)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aterina Falleni"/>
          <p:cNvSpPr txBox="1">
            <a:spLocks noGrp="1"/>
          </p:cNvSpPr>
          <p:nvPr>
            <p:ph type="title"/>
          </p:nvPr>
        </p:nvSpPr>
        <p:spPr>
          <a:prstGeom prst="rect">
            <a:avLst/>
          </a:prstGeom>
        </p:spPr>
        <p:txBody>
          <a:bodyPr/>
          <a:lstStyle/>
          <a:p>
            <a:r>
              <a:t>Caterina Falleni</a:t>
            </a:r>
          </a:p>
        </p:txBody>
      </p:sp>
      <p:sp>
        <p:nvSpPr>
          <p:cNvPr id="314" name="Ha progettato Freijis, il primo frigorifero che funziona senza corrente;…"/>
          <p:cNvSpPr txBox="1">
            <a:spLocks noGrp="1"/>
          </p:cNvSpPr>
          <p:nvPr>
            <p:ph type="body" idx="1"/>
          </p:nvPr>
        </p:nvSpPr>
        <p:spPr>
          <a:xfrm>
            <a:off x="997845" y="3640074"/>
            <a:ext cx="17246081" cy="9472871"/>
          </a:xfrm>
          <a:prstGeom prst="rect">
            <a:avLst/>
          </a:prstGeom>
        </p:spPr>
        <p:txBody>
          <a:bodyPr/>
          <a:lstStyle/>
          <a:p>
            <a:pPr marR="4514709">
              <a:lnSpc>
                <a:spcPct val="100000"/>
              </a:lnSpc>
              <a:spcBef>
                <a:spcPts val="1200"/>
              </a:spcBef>
              <a:defRPr sz="4600">
                <a:latin typeface="Times Roman"/>
                <a:ea typeface="Times Roman"/>
                <a:cs typeface="Times Roman"/>
                <a:sym typeface="Times Roman"/>
              </a:defRPr>
            </a:pPr>
            <a:r>
              <a:t>Ha progettato Freijis, il primo frigorifero che funziona senza corrente;</a:t>
            </a:r>
          </a:p>
          <a:p>
            <a:pPr marR="4514709">
              <a:lnSpc>
                <a:spcPct val="100000"/>
              </a:lnSpc>
              <a:spcBef>
                <a:spcPts val="1200"/>
              </a:spcBef>
              <a:defRPr sz="4600">
                <a:latin typeface="Times Roman"/>
                <a:ea typeface="Times Roman"/>
                <a:cs typeface="Times Roman"/>
                <a:sym typeface="Times Roman"/>
              </a:defRPr>
            </a:pPr>
            <a:r>
              <a:t>Strategist and Service Designer, amante della tecnologia, attualmente vive a San Francisco ma ha lavorato in Finlandia, nei Paesi Bassi e in Africa;</a:t>
            </a:r>
          </a:p>
          <a:p>
            <a:pPr marR="450709">
              <a:lnSpc>
                <a:spcPct val="100000"/>
              </a:lnSpc>
              <a:spcBef>
                <a:spcPts val="1200"/>
              </a:spcBef>
              <a:defRPr sz="4600">
                <a:latin typeface="Times Roman"/>
                <a:ea typeface="Times Roman"/>
                <a:cs typeface="Times Roman"/>
                <a:sym typeface="Times Roman"/>
              </a:defRPr>
            </a:pPr>
            <a:r>
              <a:t>Con il suo ultimo progetto ha vinto una borsa di studio presso il centro di ricerche della NASA;</a:t>
            </a:r>
          </a:p>
          <a:p>
            <a:pPr>
              <a:lnSpc>
                <a:spcPct val="100000"/>
              </a:lnSpc>
              <a:spcBef>
                <a:spcPts val="1200"/>
              </a:spcBef>
              <a:defRPr sz="4600">
                <a:latin typeface="Times Roman"/>
                <a:ea typeface="Times Roman"/>
                <a:cs typeface="Times Roman"/>
                <a:sym typeface="Times Roman"/>
              </a:defRPr>
            </a:pPr>
            <a:r>
              <a:rPr b="1"/>
              <a:t>Attenta alle tematiche di genere</a:t>
            </a:r>
            <a:r>
              <a:t>. “eXXpedition 2014” è uno dei suoi progetti e riguarda le donne e l’ambiente: il 16 novembre 2014 un gruppo di quattordici donne ha navigato attraverso l’Oceano Atlantico per rendere visibile ciò che è invisibile, dalle sostanze tossiche nei nostri corpi alle sostanze tossiche nei nostri mari.</a:t>
            </a:r>
          </a:p>
        </p:txBody>
      </p:sp>
      <p:sp>
        <p:nvSpPr>
          <p:cNvPr id="315" name="(Livorno 1989 - oggi)"/>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(Livorno 1989 - oggi) </a:t>
            </a:r>
          </a:p>
        </p:txBody>
      </p:sp>
      <p:pic>
        <p:nvPicPr>
          <p:cNvPr id="316" name="Schermata 2021-12-15 alle 10.59.31.png" descr="Schermata 2021-12-15 alle 10.59.31.png"/>
          <p:cNvPicPr>
            <a:picLocks noChangeAspect="1"/>
          </p:cNvPicPr>
          <p:nvPr/>
        </p:nvPicPr>
        <p:blipFill>
          <a:blip r:embed="rId2"/>
          <a:stretch>
            <a:fillRect/>
          </a:stretch>
        </p:blipFill>
        <p:spPr>
          <a:xfrm>
            <a:off x="18706484" y="5822600"/>
            <a:ext cx="4358587" cy="6783231"/>
          </a:xfrm>
          <a:prstGeom prst="rect">
            <a:avLst/>
          </a:prstGeom>
          <a:ln w="12700">
            <a:miter lim="400000"/>
          </a:ln>
        </p:spPr>
      </p:pic>
      <p:pic>
        <p:nvPicPr>
          <p:cNvPr id="317" name="Schermata 2022-02-23 alle 13.47.36.png" descr="Schermata 2022-02-23 alle 13.47.36.png"/>
          <p:cNvPicPr>
            <a:picLocks noChangeAspect="1"/>
          </p:cNvPicPr>
          <p:nvPr/>
        </p:nvPicPr>
        <p:blipFill>
          <a:blip r:embed="rId3"/>
          <a:stretch>
            <a:fillRect/>
          </a:stretch>
        </p:blipFill>
        <p:spPr>
          <a:xfrm>
            <a:off x="13573811" y="270476"/>
            <a:ext cx="4886977" cy="5139752"/>
          </a:xfrm>
          <a:prstGeom prst="rect">
            <a:avLst/>
          </a:prstGeom>
          <a:ln w="12700">
            <a:miter lim="400000"/>
          </a:ln>
        </p:spPr>
      </p:pic>
      <p:pic>
        <p:nvPicPr>
          <p:cNvPr id="318" name="Schermata 2022-02-23 alle 13.48.08.png" descr="Schermata 2022-02-23 alle 13.48.08.png"/>
          <p:cNvPicPr>
            <a:picLocks noChangeAspect="1"/>
          </p:cNvPicPr>
          <p:nvPr/>
        </p:nvPicPr>
        <p:blipFill>
          <a:blip r:embed="rId4"/>
          <a:stretch>
            <a:fillRect/>
          </a:stretch>
        </p:blipFill>
        <p:spPr>
          <a:xfrm>
            <a:off x="18665211" y="2157050"/>
            <a:ext cx="5222308" cy="31482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Anna Grassellino"/>
          <p:cNvSpPr txBox="1">
            <a:spLocks noGrp="1"/>
          </p:cNvSpPr>
          <p:nvPr>
            <p:ph type="title"/>
          </p:nvPr>
        </p:nvSpPr>
        <p:spPr>
          <a:prstGeom prst="rect">
            <a:avLst/>
          </a:prstGeom>
        </p:spPr>
        <p:txBody>
          <a:bodyPr/>
          <a:lstStyle/>
          <a:p>
            <a:r>
              <a:t>Anna Grassellino</a:t>
            </a:r>
          </a:p>
        </p:txBody>
      </p:sp>
      <p:sp>
        <p:nvSpPr>
          <p:cNvPr id="321" name="Scienziata e direttrice del Centro SQMS Superconducting Quantum Materials and Systems del Fermilab,…"/>
          <p:cNvSpPr txBox="1">
            <a:spLocks noGrp="1"/>
          </p:cNvSpPr>
          <p:nvPr>
            <p:ph type="body" idx="1"/>
          </p:nvPr>
        </p:nvSpPr>
        <p:spPr>
          <a:xfrm>
            <a:off x="925686" y="3447554"/>
            <a:ext cx="16124806" cy="9407978"/>
          </a:xfrm>
          <a:prstGeom prst="rect">
            <a:avLst/>
          </a:prstGeom>
        </p:spPr>
        <p:txBody>
          <a:bodyPr/>
          <a:lstStyle/>
          <a:p>
            <a:pPr marL="597408" indent="-597408" defTabSz="448055">
              <a:lnSpc>
                <a:spcPct val="100000"/>
              </a:lnSpc>
              <a:spcBef>
                <a:spcPts val="1100"/>
              </a:spcBef>
              <a:defRPr sz="4704">
                <a:latin typeface="Times Roman"/>
                <a:ea typeface="Times Roman"/>
                <a:cs typeface="Times Roman"/>
                <a:sym typeface="Times Roman"/>
              </a:defRPr>
            </a:pPr>
            <a:r>
              <a:t>Scienziata e direttrice del Centro SQMS Superconducting Quantum Materials and Systems del Fermilab,</a:t>
            </a:r>
          </a:p>
          <a:p>
            <a:pPr marL="597408" indent="-597408" defTabSz="448055">
              <a:lnSpc>
                <a:spcPct val="100000"/>
              </a:lnSpc>
              <a:spcBef>
                <a:spcPts val="1100"/>
              </a:spcBef>
              <a:defRPr sz="4704">
                <a:latin typeface="Times Roman"/>
                <a:ea typeface="Times Roman"/>
                <a:cs typeface="Times Roman"/>
                <a:sym typeface="Times Roman"/>
              </a:defRPr>
            </a:pPr>
            <a:r>
              <a:t>Ha studiato ingegneria elettronica all’Università di Pisa. </a:t>
            </a:r>
          </a:p>
          <a:p>
            <a:pPr marL="597408" indent="-597408" defTabSz="448055">
              <a:lnSpc>
                <a:spcPct val="100000"/>
              </a:lnSpc>
              <a:spcBef>
                <a:spcPts val="1100"/>
              </a:spcBef>
              <a:defRPr sz="4704">
                <a:latin typeface="Times Roman"/>
                <a:ea typeface="Times Roman"/>
                <a:cs typeface="Times Roman"/>
                <a:sym typeface="Times Roman"/>
              </a:defRPr>
            </a:pPr>
            <a:r>
              <a:t>Ha iniziato la sua carriera all’INFN e ha poi conseguito il dottorato di ricerca presso l’Università della Pennsylvania prima di entrare a far parte del Fermilab nel 2012. </a:t>
            </a:r>
          </a:p>
          <a:p>
            <a:pPr marL="597408" indent="-597408" defTabSz="448055">
              <a:lnSpc>
                <a:spcPct val="100000"/>
              </a:lnSpc>
              <a:spcBef>
                <a:spcPts val="1100"/>
              </a:spcBef>
              <a:defRPr sz="4704">
                <a:latin typeface="Times Roman"/>
                <a:ea typeface="Times Roman"/>
                <a:cs typeface="Times Roman"/>
                <a:sym typeface="Times Roman"/>
              </a:defRPr>
            </a:pPr>
            <a:r>
              <a:t>La sua specialità è la tecnologia a radiofrequenza superconduttiva, nota come SRF, il cuore dei moderni acceleratori di particelle. </a:t>
            </a:r>
          </a:p>
          <a:p>
            <a:pPr marL="597408" indent="-597408" defTabSz="448055">
              <a:lnSpc>
                <a:spcPct val="100000"/>
              </a:lnSpc>
              <a:spcBef>
                <a:spcPts val="1100"/>
              </a:spcBef>
              <a:defRPr sz="4704">
                <a:latin typeface="Times Roman"/>
                <a:ea typeface="Times Roman"/>
                <a:cs typeface="Times Roman"/>
                <a:sym typeface="Times Roman"/>
              </a:defRPr>
            </a:pPr>
            <a:r>
              <a:t>Ha ricevuto diversi premi e riconoscimenti per la scoperta del doping con azoto, una tecnica che aumenta notevolmente l’efficienza delle cavità SRF. </a:t>
            </a:r>
          </a:p>
        </p:txBody>
      </p:sp>
      <p:sp>
        <p:nvSpPr>
          <p:cNvPr id="322" name="(Marsala 1981 - oggi)"/>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(Marsala 1981 - oggi) </a:t>
            </a:r>
          </a:p>
        </p:txBody>
      </p:sp>
      <p:pic>
        <p:nvPicPr>
          <p:cNvPr id="323" name="Schermata 2022-01-25 alle 11.38.40.png" descr="Schermata 2022-01-25 alle 11.38.40.png"/>
          <p:cNvPicPr>
            <a:picLocks noChangeAspect="1"/>
          </p:cNvPicPr>
          <p:nvPr/>
        </p:nvPicPr>
        <p:blipFill>
          <a:blip r:embed="rId2"/>
          <a:stretch>
            <a:fillRect/>
          </a:stretch>
        </p:blipFill>
        <p:spPr>
          <a:xfrm>
            <a:off x="17681759" y="2226603"/>
            <a:ext cx="5957294" cy="9937727"/>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Nel 2015 le è stato assegnato un premio &quot;Early Career&quot; dal DOE (Dipartimento dell'energia degli Stati Uniti d'America), che le ha permesso di assumere dei ricercatori per il proprio programma di studi.…"/>
          <p:cNvSpPr txBox="1">
            <a:spLocks noGrp="1"/>
          </p:cNvSpPr>
          <p:nvPr>
            <p:ph type="body" idx="1"/>
          </p:nvPr>
        </p:nvSpPr>
        <p:spPr>
          <a:xfrm>
            <a:off x="1092048" y="986641"/>
            <a:ext cx="17246597" cy="12684727"/>
          </a:xfrm>
          <a:prstGeom prst="rect">
            <a:avLst/>
          </a:prstGeom>
        </p:spPr>
        <p:txBody>
          <a:bodyPr/>
          <a:lstStyle/>
          <a:p>
            <a:pPr marL="566927" indent="-566927" defTabSz="425195">
              <a:lnSpc>
                <a:spcPct val="100000"/>
              </a:lnSpc>
              <a:spcBef>
                <a:spcPts val="1100"/>
              </a:spcBef>
              <a:defRPr sz="4185">
                <a:latin typeface="Times Roman"/>
                <a:ea typeface="Times Roman"/>
                <a:cs typeface="Times Roman"/>
                <a:sym typeface="Times Roman"/>
              </a:defRPr>
            </a:pPr>
            <a:r>
              <a:t>Nel 2015 le è stato assegnato un premio "Early Career" dal DOE (Dipartimento dell'energia degli Stati Uniti d'America), che le ha permesso di assumere dei ricercatori per il proprio programma di studi. </a:t>
            </a:r>
          </a:p>
          <a:p>
            <a:pPr marL="566927" indent="-566927" defTabSz="425195">
              <a:lnSpc>
                <a:spcPct val="100000"/>
              </a:lnSpc>
              <a:spcBef>
                <a:spcPts val="1100"/>
              </a:spcBef>
              <a:defRPr sz="4185">
                <a:latin typeface="Times Roman"/>
                <a:ea typeface="Times Roman"/>
                <a:cs typeface="Times Roman"/>
                <a:sym typeface="Times Roman"/>
              </a:defRPr>
            </a:pPr>
            <a:r>
              <a:t>Nel 2016 ha vinto l'"Institute of Electrical and Electronics Engineers Particle Accelerator Science and Technology Award”.</a:t>
            </a:r>
          </a:p>
          <a:p>
            <a:pPr marL="566927" indent="-566927" defTabSz="425195">
              <a:lnSpc>
                <a:spcPct val="100000"/>
              </a:lnSpc>
              <a:spcBef>
                <a:spcPts val="1100"/>
              </a:spcBef>
              <a:defRPr sz="4185">
                <a:latin typeface="Times Roman"/>
                <a:ea typeface="Times Roman"/>
                <a:cs typeface="Times Roman"/>
                <a:sym typeface="Times Roman"/>
              </a:defRPr>
            </a:pPr>
            <a:r>
              <a:t>Nel 2016 ha ospitato il presidente del consiglio Matteo Renzi al Fermilab.</a:t>
            </a:r>
          </a:p>
          <a:p>
            <a:pPr marL="566927" indent="-566927" defTabSz="425195">
              <a:lnSpc>
                <a:spcPct val="100000"/>
              </a:lnSpc>
              <a:spcBef>
                <a:spcPts val="1100"/>
              </a:spcBef>
              <a:defRPr sz="4185">
                <a:latin typeface="Times Roman"/>
                <a:ea typeface="Times Roman"/>
                <a:cs typeface="Times Roman"/>
                <a:sym typeface="Times Roman"/>
              </a:defRPr>
            </a:pPr>
            <a:r>
              <a:t>Nel 2017 ha ricevuto: </a:t>
            </a:r>
          </a:p>
          <a:p>
            <a:pPr marL="0" lvl="2" indent="850391" defTabSz="425195">
              <a:lnSpc>
                <a:spcPct val="100000"/>
              </a:lnSpc>
              <a:spcBef>
                <a:spcPts val="1100"/>
              </a:spcBef>
              <a:buSzTx/>
              <a:buNone/>
              <a:defRPr sz="4185">
                <a:latin typeface="Times Roman"/>
                <a:ea typeface="Times Roman"/>
                <a:cs typeface="Times Roman"/>
                <a:sym typeface="Times Roman"/>
              </a:defRPr>
            </a:pPr>
            <a:r>
              <a:t>il "Presidential Early Career Award for Scientists and Engineers" da Barack Obama;</a:t>
            </a:r>
          </a:p>
          <a:p>
            <a:pPr marL="0" lvl="2" indent="850391" defTabSz="425195">
              <a:lnSpc>
                <a:spcPct val="100000"/>
              </a:lnSpc>
              <a:spcBef>
                <a:spcPts val="1100"/>
              </a:spcBef>
              <a:buSzTx/>
              <a:buNone/>
              <a:defRPr sz="4185">
                <a:latin typeface="Times Roman"/>
                <a:ea typeface="Times Roman"/>
                <a:cs typeface="Times Roman"/>
                <a:sym typeface="Times Roman"/>
              </a:defRPr>
            </a:pPr>
            <a:r>
              <a:t>il "Frank Sacherer Prize 2017" per i risultati a inizio carriera nel campo degli acceleratori;</a:t>
            </a:r>
          </a:p>
          <a:p>
            <a:pPr marL="0" lvl="2" indent="850391" defTabSz="425195">
              <a:lnSpc>
                <a:spcPct val="100000"/>
              </a:lnSpc>
              <a:spcBef>
                <a:spcPts val="1100"/>
              </a:spcBef>
              <a:buSzTx/>
              <a:buNone/>
              <a:defRPr sz="4185">
                <a:latin typeface="Times Roman"/>
                <a:ea typeface="Times Roman"/>
                <a:cs typeface="Times Roman"/>
                <a:sym typeface="Times Roman"/>
              </a:defRPr>
            </a:pPr>
            <a:r>
              <a:t>il "US Particle Accelerator School's Prize for Achievement in  Accelerator Physics and Technology”;</a:t>
            </a:r>
          </a:p>
          <a:p>
            <a:pPr marL="566927" indent="-566927" defTabSz="425195">
              <a:lnSpc>
                <a:spcPct val="100000"/>
              </a:lnSpc>
              <a:spcBef>
                <a:spcPts val="1100"/>
              </a:spcBef>
              <a:defRPr sz="4185">
                <a:latin typeface="Times Roman"/>
                <a:ea typeface="Times Roman"/>
                <a:cs typeface="Times Roman"/>
                <a:sym typeface="Times Roman"/>
              </a:defRPr>
            </a:pPr>
            <a:r>
              <a:t>Nel 2020 le è stato assegnato il "Premio Donna dell’Anno" dal periodico </a:t>
            </a:r>
            <a:r>
              <a:rPr i="1"/>
              <a:t>D - la Repubblica</a:t>
            </a:r>
            <a:r>
              <a:t>. </a:t>
            </a:r>
          </a:p>
          <a:p>
            <a:pPr marL="566927" indent="-566927" defTabSz="425195">
              <a:lnSpc>
                <a:spcPct val="100000"/>
              </a:lnSpc>
              <a:spcBef>
                <a:spcPts val="1100"/>
              </a:spcBef>
              <a:defRPr sz="4185">
                <a:latin typeface="Times Roman"/>
                <a:ea typeface="Times Roman"/>
                <a:cs typeface="Times Roman"/>
                <a:sym typeface="Times Roman"/>
              </a:defRPr>
            </a:pPr>
            <a:r>
              <a:t>Nel 2020 è stata eletta membro della </a:t>
            </a:r>
            <a:r>
              <a:rPr i="1"/>
              <a:t>American Physical Society</a:t>
            </a:r>
            <a:r>
              <a:t>. </a:t>
            </a:r>
          </a:p>
          <a:p>
            <a:pPr marL="566927" indent="-566927" defTabSz="425195">
              <a:lnSpc>
                <a:spcPct val="100000"/>
              </a:lnSpc>
              <a:spcBef>
                <a:spcPts val="1100"/>
              </a:spcBef>
              <a:defRPr sz="4185">
                <a:latin typeface="Times Roman"/>
                <a:ea typeface="Times Roman"/>
                <a:cs typeface="Times Roman"/>
                <a:sym typeface="Times Roman"/>
              </a:defRPr>
            </a:pPr>
            <a:r>
              <a:t>Nel 2021 ha tenuto la lezione inaugurale del II semestre all'Università di Pisa.</a:t>
            </a:r>
          </a:p>
        </p:txBody>
      </p:sp>
      <p:pic>
        <p:nvPicPr>
          <p:cNvPr id="326" name="Schermata 2022-01-25 alle 11.41.57.png" descr="Schermata 2022-01-25 alle 11.41.57.png"/>
          <p:cNvPicPr>
            <a:picLocks noChangeAspect="1"/>
          </p:cNvPicPr>
          <p:nvPr/>
        </p:nvPicPr>
        <p:blipFill>
          <a:blip r:embed="rId2"/>
          <a:stretch>
            <a:fillRect/>
          </a:stretch>
        </p:blipFill>
        <p:spPr>
          <a:xfrm>
            <a:off x="18488525" y="1752135"/>
            <a:ext cx="5380231" cy="511122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Alessandra Buonanno"/>
          <p:cNvSpPr txBox="1">
            <a:spLocks noGrp="1"/>
          </p:cNvSpPr>
          <p:nvPr>
            <p:ph type="title"/>
          </p:nvPr>
        </p:nvSpPr>
        <p:spPr>
          <a:prstGeom prst="rect">
            <a:avLst/>
          </a:prstGeom>
        </p:spPr>
        <p:txBody>
          <a:bodyPr/>
          <a:lstStyle/>
          <a:p>
            <a:r>
              <a:t>Alessandra Buonanno</a:t>
            </a:r>
          </a:p>
        </p:txBody>
      </p:sp>
      <p:sp>
        <p:nvSpPr>
          <p:cNvPr id="329" name="Laureata in fisica teorica all'Università di Pisa nel 1993;…"/>
          <p:cNvSpPr txBox="1">
            <a:spLocks noGrp="1"/>
          </p:cNvSpPr>
          <p:nvPr>
            <p:ph type="body" idx="1"/>
          </p:nvPr>
        </p:nvSpPr>
        <p:spPr>
          <a:xfrm>
            <a:off x="925686" y="3447554"/>
            <a:ext cx="16136867" cy="10033182"/>
          </a:xfrm>
          <a:prstGeom prst="rect">
            <a:avLst/>
          </a:prstGeom>
        </p:spPr>
        <p:txBody>
          <a:bodyPr/>
          <a:lstStyle/>
          <a:p>
            <a:pPr marL="475487" indent="-475487" defTabSz="356615">
              <a:lnSpc>
                <a:spcPct val="100000"/>
              </a:lnSpc>
              <a:spcBef>
                <a:spcPts val="900"/>
              </a:spcBef>
              <a:defRPr sz="3743">
                <a:latin typeface="Times Roman"/>
                <a:ea typeface="Times Roman"/>
                <a:cs typeface="Times Roman"/>
                <a:sym typeface="Times Roman"/>
              </a:defRPr>
            </a:pPr>
            <a:r>
              <a:t>Laureata in </a:t>
            </a:r>
            <a:r>
              <a:rPr>
                <a:hlinkClick r:id="rId2"/>
              </a:rPr>
              <a:t>fisica teorica</a:t>
            </a:r>
            <a:r>
              <a:t> all'</a:t>
            </a:r>
            <a:r>
              <a:rPr>
                <a:hlinkClick r:id="rId3"/>
              </a:rPr>
              <a:t>Università di Pisa</a:t>
            </a:r>
            <a:r>
              <a:t> nel 1993;</a:t>
            </a:r>
          </a:p>
          <a:p>
            <a:pPr marL="475487" indent="-475487" defTabSz="356615">
              <a:lnSpc>
                <a:spcPct val="100000"/>
              </a:lnSpc>
              <a:spcBef>
                <a:spcPts val="900"/>
              </a:spcBef>
              <a:defRPr sz="3743">
                <a:latin typeface="Times Roman"/>
                <a:ea typeface="Times Roman"/>
                <a:cs typeface="Times Roman"/>
                <a:sym typeface="Times Roman"/>
              </a:defRPr>
            </a:pPr>
            <a:r>
              <a:t>Ha completato il </a:t>
            </a:r>
            <a:r>
              <a:rPr>
                <a:hlinkClick r:id="rId4"/>
              </a:rPr>
              <a:t>dottorato</a:t>
            </a:r>
            <a:r>
              <a:t> in fisica teorica nella stessa università nel 1996.</a:t>
            </a:r>
          </a:p>
          <a:p>
            <a:pPr marL="475487" indent="-475487" defTabSz="356615">
              <a:lnSpc>
                <a:spcPct val="100000"/>
              </a:lnSpc>
              <a:spcBef>
                <a:spcPts val="900"/>
              </a:spcBef>
              <a:defRPr sz="3743">
                <a:latin typeface="Times Roman"/>
                <a:ea typeface="Times Roman"/>
                <a:cs typeface="Times Roman"/>
                <a:sym typeface="Times Roman"/>
              </a:defRPr>
            </a:pPr>
            <a:r>
              <a:t>Dopo un breve periodo al CERN, ha conseguito un post dottorato all'</a:t>
            </a:r>
            <a:r>
              <a:rPr i="1"/>
              <a:t>Institut des Hautes Etudes Scientifiques</a:t>
            </a:r>
            <a:r>
              <a:t> (IHES) in Francia e il R.C. Tolman Prize Fellowship al California Institute of Technology (CalTech). </a:t>
            </a:r>
          </a:p>
          <a:p>
            <a:pPr marL="475487" indent="-475487" defTabSz="356615">
              <a:lnSpc>
                <a:spcPct val="100000"/>
              </a:lnSpc>
              <a:spcBef>
                <a:spcPts val="900"/>
              </a:spcBef>
              <a:defRPr sz="3743">
                <a:latin typeface="Times Roman"/>
                <a:ea typeface="Times Roman"/>
                <a:cs typeface="Times Roman"/>
                <a:sym typeface="Times Roman"/>
              </a:defRPr>
            </a:pPr>
            <a:r>
              <a:t>Nel 2001 è diventata ricercatrice permanente al Laboratorio di Astrofisica e Cosmologia di Parigi, facente parte del Centre National de la Recherche Scientifique. </a:t>
            </a:r>
          </a:p>
          <a:p>
            <a:pPr marL="475487" indent="-475487" defTabSz="356615">
              <a:lnSpc>
                <a:spcPct val="100000"/>
              </a:lnSpc>
              <a:spcBef>
                <a:spcPts val="900"/>
              </a:spcBef>
              <a:defRPr sz="3743">
                <a:latin typeface="Times Roman"/>
                <a:ea typeface="Times Roman"/>
                <a:cs typeface="Times Roman"/>
                <a:sym typeface="Times Roman"/>
              </a:defRPr>
            </a:pPr>
            <a:r>
              <a:t>Nel 2014 è stata nominata co-direttrice dell'Istituto Max Planck per la fisica gravitazionale di </a:t>
            </a:r>
            <a:r>
              <a:rPr>
                <a:hlinkClick r:id="rId5"/>
              </a:rPr>
              <a:t>Potsdam</a:t>
            </a:r>
            <a:r>
              <a:t>, dove dirige il Dipartimento di Relatività Astrofisica e Cosmologica. </a:t>
            </a:r>
          </a:p>
          <a:p>
            <a:pPr marL="475487" indent="-475487" defTabSz="356615">
              <a:lnSpc>
                <a:spcPct val="100000"/>
              </a:lnSpc>
              <a:spcBef>
                <a:spcPts val="900"/>
              </a:spcBef>
              <a:defRPr sz="3743">
                <a:latin typeface="Times Roman"/>
                <a:ea typeface="Times Roman"/>
                <a:cs typeface="Times Roman"/>
                <a:sym typeface="Times Roman"/>
              </a:defRPr>
            </a:pPr>
            <a:r>
              <a:t>È docente presso l'Università del Maryland dal 2005, e (dal 2017) ha cattedre onorarie presso l'Università Humboldt di Berlino e l'Università di Potsdam. </a:t>
            </a:r>
          </a:p>
          <a:p>
            <a:pPr marL="475487" indent="-475487" defTabSz="356615">
              <a:lnSpc>
                <a:spcPct val="100000"/>
              </a:lnSpc>
              <a:spcBef>
                <a:spcPts val="900"/>
              </a:spcBef>
              <a:defRPr sz="3743">
                <a:latin typeface="Biancoenero Regular"/>
                <a:ea typeface="Biancoenero Regular"/>
                <a:cs typeface="Biancoenero Regular"/>
                <a:sym typeface="Biancoenero Regular"/>
              </a:defRPr>
            </a:pPr>
            <a:r>
              <a:rPr>
                <a:latin typeface="Times Roman"/>
                <a:ea typeface="Times Roman"/>
                <a:cs typeface="Times Roman"/>
                <a:sym typeface="Times Roman"/>
              </a:rPr>
              <a:t>Assieme a Thibault Damour ha sviluppato un formalismo per ridurre il </a:t>
            </a:r>
            <a:r>
              <a:rPr>
                <a:latin typeface="Times Roman"/>
                <a:ea typeface="Times Roman"/>
                <a:cs typeface="Times Roman"/>
                <a:sym typeface="Times Roman"/>
                <a:hlinkClick r:id="rId6"/>
              </a:rPr>
              <a:t>problema dei due corpi</a:t>
            </a:r>
            <a:r>
              <a:rPr>
                <a:latin typeface="Times Roman"/>
                <a:ea typeface="Times Roman"/>
                <a:cs typeface="Times Roman"/>
                <a:sym typeface="Times Roman"/>
              </a:rPr>
              <a:t> della </a:t>
            </a:r>
            <a:r>
              <a:rPr>
                <a:latin typeface="Times Roman"/>
                <a:ea typeface="Times Roman"/>
                <a:cs typeface="Times Roman"/>
                <a:sym typeface="Times Roman"/>
                <a:hlinkClick r:id="rId7"/>
              </a:rPr>
              <a:t>relatività generale</a:t>
            </a:r>
            <a:r>
              <a:rPr>
                <a:latin typeface="Times Roman"/>
                <a:ea typeface="Times Roman"/>
                <a:cs typeface="Times Roman"/>
                <a:sym typeface="Times Roman"/>
              </a:rPr>
              <a:t> ad un problema di un solo corpo. Per tali ricerche i due scienziati sono stati insigniti del </a:t>
            </a:r>
            <a:r>
              <a:rPr b="1">
                <a:latin typeface="Times Roman"/>
                <a:ea typeface="Times Roman"/>
                <a:cs typeface="Times Roman"/>
                <a:sym typeface="Times Roman"/>
              </a:rPr>
              <a:t>Premio Balzan 2021</a:t>
            </a:r>
            <a:r>
              <a:rPr>
                <a:latin typeface="Times Roman"/>
                <a:ea typeface="Times Roman"/>
                <a:cs typeface="Times Roman"/>
                <a:sym typeface="Times Roman"/>
              </a:rPr>
              <a:t>.</a:t>
            </a:r>
            <a:r>
              <a:t> </a:t>
            </a:r>
          </a:p>
        </p:txBody>
      </p:sp>
      <p:sp>
        <p:nvSpPr>
          <p:cNvPr id="330" name="(Cassino 1968 - oggi)"/>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(Cassino 1968 - oggi) </a:t>
            </a:r>
          </a:p>
        </p:txBody>
      </p:sp>
      <p:pic>
        <p:nvPicPr>
          <p:cNvPr id="331" name="Schermata 2022-01-25 alle 11.53.56.png" descr="Schermata 2022-01-25 alle 11.53.56.png"/>
          <p:cNvPicPr>
            <a:picLocks noChangeAspect="1"/>
          </p:cNvPicPr>
          <p:nvPr/>
        </p:nvPicPr>
        <p:blipFill>
          <a:blip r:embed="rId8"/>
          <a:stretch>
            <a:fillRect/>
          </a:stretch>
        </p:blipFill>
        <p:spPr>
          <a:xfrm>
            <a:off x="17237171" y="7084804"/>
            <a:ext cx="6986387" cy="5371557"/>
          </a:xfrm>
          <a:prstGeom prst="rect">
            <a:avLst/>
          </a:prstGeom>
          <a:ln w="12700">
            <a:miter lim="400000"/>
          </a:ln>
        </p:spPr>
      </p:pic>
      <p:pic>
        <p:nvPicPr>
          <p:cNvPr id="332" name="Schermata 2022-01-25 alle 11.49.43.png" descr="Schermata 2022-01-25 alle 11.49.43.png"/>
          <p:cNvPicPr>
            <a:picLocks noChangeAspect="1"/>
          </p:cNvPicPr>
          <p:nvPr/>
        </p:nvPicPr>
        <p:blipFill>
          <a:blip r:embed="rId9"/>
          <a:stretch>
            <a:fillRect/>
          </a:stretch>
        </p:blipFill>
        <p:spPr>
          <a:xfrm>
            <a:off x="17385855" y="1291723"/>
            <a:ext cx="6689019" cy="5004989"/>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Le sue ricerche sui modelli di relatività analitica e relatività numerica sono state impiegate dall'osservatorio LIGO per osservare per la prima volta, nel 2015, le onde gravitazionali prodotte dall'unione di un sistema binario di buchi neri, deducendo l"/>
          <p:cNvSpPr txBox="1">
            <a:spLocks noGrp="1"/>
          </p:cNvSpPr>
          <p:nvPr>
            <p:ph type="body" idx="1"/>
          </p:nvPr>
        </p:nvSpPr>
        <p:spPr>
          <a:xfrm>
            <a:off x="616727" y="809806"/>
            <a:ext cx="23150546" cy="6680798"/>
          </a:xfrm>
          <a:prstGeom prst="rect">
            <a:avLst/>
          </a:prstGeom>
        </p:spPr>
        <p:txBody>
          <a:bodyPr/>
          <a:lstStyle/>
          <a:p>
            <a:pPr defTabSz="457200">
              <a:lnSpc>
                <a:spcPct val="100000"/>
              </a:lnSpc>
              <a:spcBef>
                <a:spcPts val="1200"/>
              </a:spcBef>
              <a:defRPr>
                <a:latin typeface="Times Roman"/>
                <a:ea typeface="Times Roman"/>
                <a:cs typeface="Times Roman"/>
                <a:sym typeface="Times Roman"/>
              </a:defRPr>
            </a:pPr>
            <a:r>
              <a:t>Le sue ricerche sui modelli di relatività analitica e relatività numerica sono state impiegate dall'</a:t>
            </a:r>
            <a:r>
              <a:rPr b="1"/>
              <a:t>osservatorio LIGO</a:t>
            </a:r>
            <a:r>
              <a:t> per osservare per la prima volta, nel 2015, le </a:t>
            </a:r>
            <a:r>
              <a:rPr b="1"/>
              <a:t>onde gravitazionali</a:t>
            </a:r>
            <a:r>
              <a:t> prodotte dall'unione di un sistema binario di buchi neri, deducendo le loro proprietà astrofisiche e cosmologiche. </a:t>
            </a:r>
          </a:p>
          <a:p>
            <a:pPr defTabSz="457200">
              <a:lnSpc>
                <a:spcPct val="100000"/>
              </a:lnSpc>
              <a:spcBef>
                <a:spcPts val="1200"/>
              </a:spcBef>
              <a:defRPr>
                <a:latin typeface="Times Roman"/>
                <a:ea typeface="Times Roman"/>
                <a:cs typeface="Times Roman"/>
                <a:sym typeface="Times Roman"/>
              </a:defRPr>
            </a:pPr>
            <a:r>
              <a:t>Per tali ricerche ha ottenuto nel 2021 la </a:t>
            </a:r>
            <a:r>
              <a:rPr b="1"/>
              <a:t>medaglia Dirac</a:t>
            </a:r>
            <a:r>
              <a:t>, assieme ai fisici Thibault Damour, Frans Pretorius e Saul Teukolsky: </a:t>
            </a:r>
            <a:r>
              <a:rPr b="1"/>
              <a:t>per la prima volta tale premio viene assegnato ad una donna italiana, nonché seconda donna in assoluto.</a:t>
            </a:r>
          </a:p>
          <a:p>
            <a:pPr defTabSz="457200">
              <a:lnSpc>
                <a:spcPct val="100000"/>
              </a:lnSpc>
              <a:spcBef>
                <a:spcPts val="1200"/>
              </a:spcBef>
              <a:defRPr>
                <a:latin typeface="Times Roman"/>
                <a:ea typeface="Times Roman"/>
                <a:cs typeface="Times Roman"/>
                <a:sym typeface="Times Roman"/>
              </a:defRPr>
            </a:pPr>
            <a:r>
              <a:t>Sempre nel 2021 viene insignita della medaglia </a:t>
            </a:r>
            <a:r>
              <a:rPr b="1"/>
              <a:t>Galileo Galilei</a:t>
            </a:r>
            <a:r>
              <a:t> dell’INFN.</a:t>
            </a:r>
          </a:p>
        </p:txBody>
      </p:sp>
      <p:pic>
        <p:nvPicPr>
          <p:cNvPr id="335" name="Schermata 2022-01-25 alle 11.56.06.png" descr="Schermata 2022-01-25 alle 11.56.06.png"/>
          <p:cNvPicPr>
            <a:picLocks noChangeAspect="1"/>
          </p:cNvPicPr>
          <p:nvPr/>
        </p:nvPicPr>
        <p:blipFill>
          <a:blip r:embed="rId2"/>
          <a:stretch>
            <a:fillRect/>
          </a:stretch>
        </p:blipFill>
        <p:spPr>
          <a:xfrm>
            <a:off x="2316356" y="7654986"/>
            <a:ext cx="7743488" cy="5127700"/>
          </a:xfrm>
          <a:prstGeom prst="rect">
            <a:avLst/>
          </a:prstGeom>
          <a:ln w="12700">
            <a:miter lim="400000"/>
          </a:ln>
        </p:spPr>
      </p:pic>
      <p:pic>
        <p:nvPicPr>
          <p:cNvPr id="336" name="Schermata 2022-02-23 alle 13.49.52.png" descr="Schermata 2022-02-23 alle 13.49.52.png"/>
          <p:cNvPicPr>
            <a:picLocks noChangeAspect="1"/>
          </p:cNvPicPr>
          <p:nvPr/>
        </p:nvPicPr>
        <p:blipFill>
          <a:blip r:embed="rId3"/>
          <a:stretch>
            <a:fillRect/>
          </a:stretch>
        </p:blipFill>
        <p:spPr>
          <a:xfrm>
            <a:off x="11223290" y="7592642"/>
            <a:ext cx="10442119" cy="5252387"/>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Marica Branchesi"/>
          <p:cNvSpPr txBox="1">
            <a:spLocks noGrp="1"/>
          </p:cNvSpPr>
          <p:nvPr>
            <p:ph type="title"/>
          </p:nvPr>
        </p:nvSpPr>
        <p:spPr>
          <a:prstGeom prst="rect">
            <a:avLst/>
          </a:prstGeom>
        </p:spPr>
        <p:txBody>
          <a:bodyPr/>
          <a:lstStyle/>
          <a:p>
            <a:r>
              <a:t>Marica Branchesi</a:t>
            </a:r>
          </a:p>
        </p:txBody>
      </p:sp>
      <p:sp>
        <p:nvSpPr>
          <p:cNvPr id="339" name="Laureata in astronomia nel 2002.…"/>
          <p:cNvSpPr txBox="1">
            <a:spLocks noGrp="1"/>
          </p:cNvSpPr>
          <p:nvPr>
            <p:ph type="body" idx="1"/>
          </p:nvPr>
        </p:nvSpPr>
        <p:spPr>
          <a:xfrm>
            <a:off x="925686" y="3447554"/>
            <a:ext cx="17504267" cy="9711453"/>
          </a:xfrm>
          <a:prstGeom prst="rect">
            <a:avLst/>
          </a:prstGeom>
        </p:spPr>
        <p:txBody>
          <a:bodyPr/>
          <a:lstStyle/>
          <a:p>
            <a:pPr marL="463295" indent="-463295" defTabSz="347472">
              <a:lnSpc>
                <a:spcPct val="100000"/>
              </a:lnSpc>
              <a:spcBef>
                <a:spcPts val="900"/>
              </a:spcBef>
              <a:defRPr sz="3648">
                <a:latin typeface="Times Roman"/>
                <a:ea typeface="Times Roman"/>
                <a:cs typeface="Times Roman"/>
                <a:sym typeface="Times Roman"/>
              </a:defRPr>
            </a:pPr>
            <a:r>
              <a:t>Laureata in astronomia nel 2002.</a:t>
            </a:r>
          </a:p>
          <a:p>
            <a:pPr marL="463295" indent="-463295" defTabSz="347472">
              <a:lnSpc>
                <a:spcPct val="100000"/>
              </a:lnSpc>
              <a:spcBef>
                <a:spcPts val="900"/>
              </a:spcBef>
              <a:defRPr sz="3648">
                <a:latin typeface="Times Roman"/>
                <a:ea typeface="Times Roman"/>
                <a:cs typeface="Times Roman"/>
                <a:sym typeface="Times Roman"/>
              </a:defRPr>
            </a:pPr>
            <a:r>
              <a:t>Ha conseguito il dottorato di ricerca presso l'Università di Bologna nel 2006, specializzandosi in radioastronomia e indagando buchi neri e ammassi di galassie. </a:t>
            </a:r>
          </a:p>
          <a:p>
            <a:pPr marL="463295" indent="-463295" defTabSz="347472">
              <a:lnSpc>
                <a:spcPct val="100000"/>
              </a:lnSpc>
              <a:spcBef>
                <a:spcPts val="900"/>
              </a:spcBef>
              <a:defRPr sz="3648">
                <a:latin typeface="Times Roman"/>
                <a:ea typeface="Times Roman"/>
                <a:cs typeface="Times Roman"/>
                <a:sym typeface="Times Roman"/>
              </a:defRPr>
            </a:pPr>
            <a:r>
              <a:t>Si è trasferita al California Institute of Technology, dove conosce il marito, Jan Harms, fisico tedesco esperto di onde gravitazionali. </a:t>
            </a:r>
          </a:p>
          <a:p>
            <a:pPr marL="463295" indent="-463295" defTabSz="347472">
              <a:lnSpc>
                <a:spcPct val="100000"/>
              </a:lnSpc>
              <a:spcBef>
                <a:spcPts val="900"/>
              </a:spcBef>
              <a:defRPr sz="3648">
                <a:latin typeface="Times Roman"/>
                <a:ea typeface="Times Roman"/>
                <a:cs typeface="Times Roman"/>
                <a:sym typeface="Times Roman"/>
              </a:defRPr>
            </a:pPr>
            <a:r>
              <a:t>Dopo aver vinto un progetto del MIUR che le ha permesso di costruire un proprio gruppo di lavoro, decide di rientrare in Italia nel 2009, prima come ricercatrice presso l'Università di Urbino e poi come professore associato presso il Gran Sasso Science Institute </a:t>
            </a:r>
          </a:p>
          <a:p>
            <a:pPr marL="463295" indent="-463295" defTabSz="347472">
              <a:lnSpc>
                <a:spcPct val="100000"/>
              </a:lnSpc>
              <a:spcBef>
                <a:spcPts val="900"/>
              </a:spcBef>
              <a:defRPr sz="3648">
                <a:latin typeface="Times Roman"/>
                <a:ea typeface="Times Roman"/>
                <a:cs typeface="Times Roman"/>
                <a:sym typeface="Times Roman"/>
              </a:defRPr>
            </a:pPr>
            <a:r>
              <a:t>Partecipa al progetto internazionale </a:t>
            </a:r>
            <a:r>
              <a:rPr b="1"/>
              <a:t>LIGO/</a:t>
            </a:r>
            <a:r>
              <a:rPr b="1">
                <a:hlinkClick r:id="rId2"/>
              </a:rPr>
              <a:t>Virgo</a:t>
            </a:r>
            <a:r>
              <a:t> nell'ambito del quale si occupa di fisica delle </a:t>
            </a:r>
            <a:r>
              <a:rPr b="1"/>
              <a:t>onde gravitazionali</a:t>
            </a:r>
            <a:r>
              <a:t> e dei segnali elettromagnetici associati alle sorgenti di segnali gravitazionali. </a:t>
            </a:r>
          </a:p>
          <a:p>
            <a:pPr marL="463295" indent="-463295" defTabSz="347472">
              <a:lnSpc>
                <a:spcPct val="100000"/>
              </a:lnSpc>
              <a:spcBef>
                <a:spcPts val="900"/>
              </a:spcBef>
              <a:defRPr sz="3648">
                <a:latin typeface="Times Roman"/>
                <a:ea typeface="Times Roman"/>
                <a:cs typeface="Times Roman"/>
                <a:sym typeface="Times Roman"/>
              </a:defRPr>
            </a:pPr>
            <a:r>
              <a:t>È vice presidente della commissione di Astrofisica delle onde gravitazionali della </a:t>
            </a:r>
            <a:r>
              <a:rPr i="1"/>
              <a:t>International Astronomical Union</a:t>
            </a:r>
            <a:r>
              <a:t> e membro del Comitato internazionale per le onde gravitazionali. </a:t>
            </a:r>
          </a:p>
          <a:p>
            <a:pPr marL="463295" indent="-463295" defTabSz="347472">
              <a:lnSpc>
                <a:spcPct val="100000"/>
              </a:lnSpc>
              <a:spcBef>
                <a:spcPts val="900"/>
              </a:spcBef>
              <a:defRPr sz="3648">
                <a:latin typeface="Times Roman"/>
                <a:ea typeface="Times Roman"/>
                <a:cs typeface="Times Roman"/>
                <a:sym typeface="Times Roman"/>
              </a:defRPr>
            </a:pPr>
            <a:r>
              <a:t>Nel 2018 è stata inserita nell'elenco annuale delle </a:t>
            </a:r>
            <a:r>
              <a:rPr b="1"/>
              <a:t>100 persone più influenti al mondo della rivista Time</a:t>
            </a:r>
            <a:r>
              <a:t>. </a:t>
            </a:r>
          </a:p>
        </p:txBody>
      </p:sp>
      <p:sp>
        <p:nvSpPr>
          <p:cNvPr id="340" name="(Urbino 1977 - oggi)"/>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(Urbino 1977 - oggi) </a:t>
            </a:r>
          </a:p>
        </p:txBody>
      </p:sp>
      <p:pic>
        <p:nvPicPr>
          <p:cNvPr id="341" name="Schermata 2022-01-25 alle 12.04.16.png" descr="Schermata 2022-01-25 alle 12.04.16.png"/>
          <p:cNvPicPr>
            <a:picLocks noChangeAspect="1"/>
          </p:cNvPicPr>
          <p:nvPr/>
        </p:nvPicPr>
        <p:blipFill>
          <a:blip r:embed="rId3"/>
          <a:stretch>
            <a:fillRect/>
          </a:stretch>
        </p:blipFill>
        <p:spPr>
          <a:xfrm>
            <a:off x="18735563" y="3085004"/>
            <a:ext cx="5557975" cy="6427919"/>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Lucia Votano"/>
          <p:cNvSpPr txBox="1">
            <a:spLocks noGrp="1"/>
          </p:cNvSpPr>
          <p:nvPr>
            <p:ph type="title"/>
          </p:nvPr>
        </p:nvSpPr>
        <p:spPr>
          <a:prstGeom prst="rect">
            <a:avLst/>
          </a:prstGeom>
        </p:spPr>
        <p:txBody>
          <a:bodyPr/>
          <a:lstStyle/>
          <a:p>
            <a:r>
              <a:t>Lucia Votano</a:t>
            </a:r>
          </a:p>
        </p:txBody>
      </p:sp>
      <p:sp>
        <p:nvSpPr>
          <p:cNvPr id="344" name="Laureata con lode in fisica generale all'Università La Sapienza di Roma nel 1971.…"/>
          <p:cNvSpPr txBox="1">
            <a:spLocks noGrp="1"/>
          </p:cNvSpPr>
          <p:nvPr>
            <p:ph type="body" idx="1"/>
          </p:nvPr>
        </p:nvSpPr>
        <p:spPr>
          <a:xfrm>
            <a:off x="906325" y="3282144"/>
            <a:ext cx="17812458" cy="10188732"/>
          </a:xfrm>
          <a:prstGeom prst="rect">
            <a:avLst/>
          </a:prstGeom>
        </p:spPr>
        <p:txBody>
          <a:bodyPr/>
          <a:lstStyle/>
          <a:p>
            <a:pPr marL="533400" indent="-533400" defTabSz="457200">
              <a:lnSpc>
                <a:spcPct val="100000"/>
              </a:lnSpc>
              <a:spcBef>
                <a:spcPts val="1200"/>
              </a:spcBef>
              <a:defRPr sz="4200">
                <a:latin typeface="Times Roman"/>
                <a:ea typeface="Times Roman"/>
                <a:cs typeface="Times Roman"/>
                <a:sym typeface="Times Roman"/>
              </a:defRPr>
            </a:pPr>
            <a:r>
              <a:t>Laureata con lode in fisica generale all'Università La Sapienza di Roma nel 1971.</a:t>
            </a:r>
          </a:p>
          <a:p>
            <a:pPr marL="533400" indent="-533400" defTabSz="457200">
              <a:lnSpc>
                <a:spcPct val="100000"/>
              </a:lnSpc>
              <a:spcBef>
                <a:spcPts val="1200"/>
              </a:spcBef>
              <a:defRPr sz="4200">
                <a:latin typeface="Times Roman"/>
                <a:ea typeface="Times Roman"/>
                <a:cs typeface="Times Roman"/>
                <a:sym typeface="Times Roman"/>
              </a:defRPr>
            </a:pPr>
            <a:r>
              <a:t>Nel 1975 diventa ricercatrice dell'ENEA, nel 1976 entra all'INFN come ricercatrice e nel 1981 ottiene la qualifica di “primo ricercatore”. </a:t>
            </a:r>
          </a:p>
          <a:p>
            <a:pPr marL="533400" indent="-533400" defTabSz="457200">
              <a:lnSpc>
                <a:spcPct val="100000"/>
              </a:lnSpc>
              <a:spcBef>
                <a:spcPts val="1200"/>
              </a:spcBef>
              <a:defRPr sz="4200">
                <a:latin typeface="Times Roman"/>
                <a:ea typeface="Times Roman"/>
                <a:cs typeface="Times Roman"/>
                <a:sym typeface="Times Roman"/>
              </a:defRPr>
            </a:pPr>
            <a:r>
              <a:t>Nel 1987 diventa responsabile del Servizio Informazione Scientifica e nel 1999 ricopre per due mandati l'incarico di Direttore della Divisione Ricerca dei Laboratori Nazionali di Frascati. </a:t>
            </a:r>
          </a:p>
          <a:p>
            <a:pPr marL="533400" indent="-533400" defTabSz="457200">
              <a:lnSpc>
                <a:spcPct val="100000"/>
              </a:lnSpc>
              <a:spcBef>
                <a:spcPts val="1200"/>
              </a:spcBef>
              <a:defRPr sz="4200">
                <a:latin typeface="Times Roman"/>
                <a:ea typeface="Times Roman"/>
                <a:cs typeface="Times Roman"/>
                <a:sym typeface="Times Roman"/>
              </a:defRPr>
            </a:pPr>
            <a:r>
              <a:t>Nel 2009 il Consiglio direttivo dell'INFN la elegge </a:t>
            </a:r>
            <a:r>
              <a:rPr b="1"/>
              <a:t>Direttore del </a:t>
            </a:r>
            <a:r>
              <a:rPr b="1">
                <a:hlinkClick r:id="rId2"/>
              </a:rPr>
              <a:t>Laboratorio Nazionale del Gran Sasso</a:t>
            </a:r>
            <a:r>
              <a:rPr b="1"/>
              <a:t> (LNGS) dell'Istituto Nazionale di Fisica Nucleare (INFN), prima donna a ricoprire tale ruolo.</a:t>
            </a:r>
            <a:r>
              <a:t> Resta in carica fino al 2012.</a:t>
            </a:r>
          </a:p>
          <a:p>
            <a:pPr marL="533400" indent="-533400" defTabSz="457200">
              <a:lnSpc>
                <a:spcPct val="100000"/>
              </a:lnSpc>
              <a:spcBef>
                <a:spcPts val="1200"/>
              </a:spcBef>
              <a:defRPr sz="4200">
                <a:latin typeface="Times Roman"/>
                <a:ea typeface="Times Roman"/>
                <a:cs typeface="Times Roman"/>
                <a:sym typeface="Times Roman"/>
              </a:defRPr>
            </a:pPr>
            <a:r>
              <a:t>La sua reazione alla nomina fu duplice: positiva da un lato “finalmente una donna al vertice di una leadership scientifica”, dall’altro negativa “se la nomina di una donna fosse la norma, questo appuntamento non avrebbe creato nessun clamore”.</a:t>
            </a:r>
          </a:p>
        </p:txBody>
      </p:sp>
      <p:sp>
        <p:nvSpPr>
          <p:cNvPr id="345" name="(Urbino 1977 - oggi)"/>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a:lnSpc>
                <a:spcPct val="90000"/>
              </a:lnSpc>
              <a:spcBef>
                <a:spcPts val="4500"/>
              </a:spcBef>
              <a:defRPr sz="4800">
                <a:solidFill>
                  <a:srgbClr val="000000"/>
                </a:solidFill>
                <a:latin typeface="Biancoenero Regular"/>
                <a:ea typeface="Biancoenero Regular"/>
                <a:cs typeface="Biancoenero Regular"/>
                <a:sym typeface="Biancoenero Regular"/>
              </a:defRPr>
            </a:lvl1pPr>
          </a:lstStyle>
          <a:p>
            <a:r>
              <a:t>(Urbino 1977 - oggi) </a:t>
            </a:r>
          </a:p>
        </p:txBody>
      </p:sp>
      <p:pic>
        <p:nvPicPr>
          <p:cNvPr id="346" name="Schermata 2022-02-23 alle 13.53.01.png" descr="Schermata 2022-02-23 alle 13.53.01.png"/>
          <p:cNvPicPr>
            <a:picLocks noChangeAspect="1"/>
          </p:cNvPicPr>
          <p:nvPr/>
        </p:nvPicPr>
        <p:blipFill>
          <a:blip r:embed="rId3"/>
          <a:stretch>
            <a:fillRect/>
          </a:stretch>
        </p:blipFill>
        <p:spPr>
          <a:xfrm>
            <a:off x="18925137" y="2870815"/>
            <a:ext cx="4907124" cy="4736782"/>
          </a:xfrm>
          <a:prstGeom prst="rect">
            <a:avLst/>
          </a:prstGeom>
          <a:ln w="12700">
            <a:miter lim="400000"/>
          </a:ln>
        </p:spPr>
      </p:pic>
      <p:pic>
        <p:nvPicPr>
          <p:cNvPr id="347" name="Schermata 2022-02-23 alle 14.07.09.png" descr="Schermata 2022-02-23 alle 14.07.09.png"/>
          <p:cNvPicPr>
            <a:picLocks noChangeAspect="1"/>
          </p:cNvPicPr>
          <p:nvPr/>
        </p:nvPicPr>
        <p:blipFill>
          <a:blip r:embed="rId4"/>
          <a:stretch>
            <a:fillRect/>
          </a:stretch>
        </p:blipFill>
        <p:spPr>
          <a:xfrm>
            <a:off x="19724436" y="8254851"/>
            <a:ext cx="3842372" cy="4647193"/>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ontribuì allo sviluppo dei programmi spaziali da parte della NASA, inizialmente in un team di sole donne afro-americane (“computors”) che analizzavano i dati delle scatole nere degli aerei e eseguivano precisi calcoli manualmente;…"/>
          <p:cNvSpPr txBox="1">
            <a:spLocks noGrp="1"/>
          </p:cNvSpPr>
          <p:nvPr>
            <p:ph type="body" idx="1"/>
          </p:nvPr>
        </p:nvSpPr>
        <p:spPr>
          <a:xfrm>
            <a:off x="782849" y="1339584"/>
            <a:ext cx="18430498" cy="11036832"/>
          </a:xfrm>
          <a:prstGeom prst="rect">
            <a:avLst/>
          </a:prstGeom>
        </p:spPr>
        <p:txBody>
          <a:bodyPr/>
          <a:lstStyle/>
          <a:p>
            <a:pPr>
              <a:lnSpc>
                <a:spcPct val="100000"/>
              </a:lnSpc>
              <a:spcBef>
                <a:spcPts val="1200"/>
              </a:spcBef>
              <a:defRPr>
                <a:latin typeface="Times Roman"/>
                <a:ea typeface="Times Roman"/>
                <a:cs typeface="Times Roman"/>
                <a:sym typeface="Times Roman"/>
              </a:defRPr>
            </a:pPr>
            <a:r>
              <a:t>Contribuì allo sviluppo dei programmi spaziali da parte della </a:t>
            </a:r>
            <a:r>
              <a:rPr b="1"/>
              <a:t>NASA</a:t>
            </a:r>
            <a:r>
              <a:t>, inizialmente in un team di sole donne afro-americane (“</a:t>
            </a:r>
            <a:r>
              <a:rPr b="1" i="1"/>
              <a:t>computors</a:t>
            </a:r>
            <a:r>
              <a:rPr i="1"/>
              <a:t>”</a:t>
            </a:r>
            <a:r>
              <a:t>) che analizzavano i dati delle scatole nere degli aerei e eseguivano precisi calcoli manualmente; </a:t>
            </a:r>
          </a:p>
          <a:p>
            <a:pPr>
              <a:lnSpc>
                <a:spcPct val="100000"/>
              </a:lnSpc>
              <a:spcBef>
                <a:spcPts val="1200"/>
              </a:spcBef>
              <a:defRPr>
                <a:latin typeface="Times Roman"/>
                <a:ea typeface="Times Roman"/>
                <a:cs typeface="Times Roman"/>
                <a:sym typeface="Times Roman"/>
              </a:defRPr>
            </a:pPr>
            <a:r>
              <a:t>Prima donna ad essere partecipe alle riunioni di redazione della NASA; </a:t>
            </a:r>
          </a:p>
          <a:p>
            <a:pPr>
              <a:lnSpc>
                <a:spcPct val="100000"/>
              </a:lnSpc>
              <a:spcBef>
                <a:spcPts val="1200"/>
              </a:spcBef>
              <a:defRPr>
                <a:latin typeface="Times Roman"/>
                <a:ea typeface="Times Roman"/>
                <a:cs typeface="Times Roman"/>
                <a:sym typeface="Times Roman"/>
              </a:defRPr>
            </a:pPr>
            <a:r>
              <a:t>Sia lei sia le altre donne afro-americane nel gruppo di calcolo vennero </a:t>
            </a:r>
            <a:r>
              <a:rPr b="1"/>
              <a:t>identificate come "calcolatrici di colore"</a:t>
            </a:r>
            <a:r>
              <a:t> (“</a:t>
            </a:r>
            <a:r>
              <a:rPr i="1"/>
              <a:t>coloured computers”</a:t>
            </a:r>
            <a:r>
              <a:t>) e soggette a discriminazione sul posto di lavoro: lavorando, pranzando e usando servizi igienici separati dai loro colleghi bianchi;</a:t>
            </a:r>
          </a:p>
          <a:p>
            <a:pPr>
              <a:lnSpc>
                <a:spcPct val="100000"/>
              </a:lnSpc>
              <a:spcBef>
                <a:spcPts val="1200"/>
              </a:spcBef>
              <a:defRPr>
                <a:latin typeface="Times Roman"/>
                <a:ea typeface="Times Roman"/>
                <a:cs typeface="Times Roman"/>
                <a:sym typeface="Times Roman"/>
              </a:defRPr>
            </a:pPr>
            <a:r>
              <a:t>Calcolò la traiettoria per la missione sulla Luna dell’</a:t>
            </a:r>
            <a:r>
              <a:rPr b="1"/>
              <a:t>Apollo 11</a:t>
            </a:r>
            <a:r>
              <a:t> e lavorò alla missione </a:t>
            </a:r>
            <a:r>
              <a:rPr b="1"/>
              <a:t>Apollo 13</a:t>
            </a:r>
            <a:r>
              <a:t>;</a:t>
            </a:r>
          </a:p>
          <a:p>
            <a:pPr>
              <a:lnSpc>
                <a:spcPct val="100000"/>
              </a:lnSpc>
              <a:spcBef>
                <a:spcPts val="1200"/>
              </a:spcBef>
              <a:defRPr>
                <a:latin typeface="Times Roman"/>
                <a:ea typeface="Times Roman"/>
                <a:cs typeface="Times Roman"/>
                <a:sym typeface="Times Roman"/>
              </a:defRPr>
            </a:pPr>
            <a:r>
              <a:t>L’impatto sociale come pioniera nella scienza spaziale e informatica si riflette nei numerosi </a:t>
            </a:r>
            <a:r>
              <a:rPr b="1"/>
              <a:t>premi e riconoscimenti</a:t>
            </a:r>
            <a:r>
              <a:t> (protagonista di un film che ha vinto un Oscar nel 2017).</a:t>
            </a:r>
          </a:p>
        </p:txBody>
      </p:sp>
      <p:sp>
        <p:nvSpPr>
          <p:cNvPr id="171" name="Katherine alla NASA nel 1966"/>
          <p:cNvSpPr txBox="1"/>
          <p:nvPr/>
        </p:nvSpPr>
        <p:spPr>
          <a:xfrm>
            <a:off x="19455717" y="5397838"/>
            <a:ext cx="4163784"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Katherine alla NASA nel 1966</a:t>
            </a:r>
          </a:p>
        </p:txBody>
      </p:sp>
      <p:pic>
        <p:nvPicPr>
          <p:cNvPr id="172" name="Schermata 2021-12-16 alle 09.35.53.png" descr="Schermata 2021-12-16 alle 09.35.53.png"/>
          <p:cNvPicPr>
            <a:picLocks noChangeAspect="1"/>
          </p:cNvPicPr>
          <p:nvPr/>
        </p:nvPicPr>
        <p:blipFill>
          <a:blip r:embed="rId2"/>
          <a:stretch>
            <a:fillRect/>
          </a:stretch>
        </p:blipFill>
        <p:spPr>
          <a:xfrm>
            <a:off x="19341771" y="2020647"/>
            <a:ext cx="4724401" cy="3111501"/>
          </a:xfrm>
          <a:prstGeom prst="rect">
            <a:avLst/>
          </a:prstGeom>
          <a:ln w="12700">
            <a:miter lim="400000"/>
          </a:ln>
        </p:spPr>
      </p:pic>
      <p:pic>
        <p:nvPicPr>
          <p:cNvPr id="173" name="Schermata 2021-12-16 alle 09.37.13.png" descr="Schermata 2021-12-16 alle 09.37.13.png"/>
          <p:cNvPicPr>
            <a:picLocks noChangeAspect="1"/>
          </p:cNvPicPr>
          <p:nvPr/>
        </p:nvPicPr>
        <p:blipFill>
          <a:blip r:embed="rId3"/>
          <a:stretch>
            <a:fillRect/>
          </a:stretch>
        </p:blipFill>
        <p:spPr>
          <a:xfrm>
            <a:off x="20583382" y="6558550"/>
            <a:ext cx="2241181" cy="3997065"/>
          </a:xfrm>
          <a:prstGeom prst="rect">
            <a:avLst/>
          </a:prstGeom>
          <a:ln w="12700">
            <a:miter lim="400000"/>
          </a:ln>
        </p:spPr>
      </p:pic>
      <p:sp>
        <p:nvSpPr>
          <p:cNvPr id="174" name="Barbie: omaggio per il 60imo compleanno"/>
          <p:cNvSpPr txBox="1"/>
          <p:nvPr/>
        </p:nvSpPr>
        <p:spPr>
          <a:xfrm>
            <a:off x="19931039" y="10868059"/>
            <a:ext cx="4163783"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Barbie: omaggio per il 60imo compleanno </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Durante il suo incarico è stata una dei protagonisti della scoperta delle oscillazioni dei neutrini con l'esperimento OPERA iniziato con l'invio di neutrini da parte del CERN di Ginevra verso il Gran Sasso.…"/>
          <p:cNvSpPr txBox="1">
            <a:spLocks noGrp="1"/>
          </p:cNvSpPr>
          <p:nvPr>
            <p:ph type="body" idx="1"/>
          </p:nvPr>
        </p:nvSpPr>
        <p:spPr>
          <a:xfrm>
            <a:off x="591813" y="1331225"/>
            <a:ext cx="16320955" cy="12039461"/>
          </a:xfrm>
          <a:prstGeom prst="rect">
            <a:avLst/>
          </a:prstGeom>
        </p:spPr>
        <p:txBody>
          <a:bodyPr/>
          <a:lstStyle/>
          <a:p>
            <a:pPr marL="533400" indent="-533400" defTabSz="457200">
              <a:lnSpc>
                <a:spcPct val="100000"/>
              </a:lnSpc>
              <a:spcBef>
                <a:spcPts val="1200"/>
              </a:spcBef>
              <a:defRPr sz="4500">
                <a:latin typeface="Times Roman"/>
                <a:ea typeface="Times Roman"/>
                <a:cs typeface="Times Roman"/>
                <a:sym typeface="Times Roman"/>
              </a:defRPr>
            </a:pPr>
            <a:endParaRPr/>
          </a:p>
          <a:p>
            <a:pPr marL="533400" indent="-533400" defTabSz="457200">
              <a:lnSpc>
                <a:spcPct val="100000"/>
              </a:lnSpc>
              <a:spcBef>
                <a:spcPts val="1200"/>
              </a:spcBef>
              <a:defRPr sz="4500">
                <a:latin typeface="Times Roman"/>
                <a:ea typeface="Times Roman"/>
                <a:cs typeface="Times Roman"/>
                <a:sym typeface="Times Roman"/>
              </a:defRPr>
            </a:pPr>
            <a:r>
              <a:t>Durante il suo incarico è stata una dei protagonisti della scoperta delle </a:t>
            </a:r>
            <a:r>
              <a:rPr b="1"/>
              <a:t>oscillazioni dei neutrini</a:t>
            </a:r>
            <a:r>
              <a:t> con l'esperimento </a:t>
            </a:r>
            <a:r>
              <a:rPr b="1"/>
              <a:t>OPERA</a:t>
            </a:r>
            <a:r>
              <a:t> iniziato con l'invio di neutrini da parte del CERN di Ginevra verso il Gran Sasso. </a:t>
            </a:r>
          </a:p>
          <a:p>
            <a:pPr marL="533400" indent="-533400" defTabSz="457200">
              <a:lnSpc>
                <a:spcPct val="100000"/>
              </a:lnSpc>
              <a:spcBef>
                <a:spcPts val="1200"/>
              </a:spcBef>
              <a:defRPr sz="4500">
                <a:latin typeface="Times Roman"/>
                <a:ea typeface="Times Roman"/>
                <a:cs typeface="Times Roman"/>
                <a:sym typeface="Times Roman"/>
              </a:defRPr>
            </a:pPr>
            <a:r>
              <a:t>Il 31 marzo del 2010 il presidente della Repubblica Italiana Giorgio Napolitano l'ha insignita dell'onorificenza di </a:t>
            </a:r>
            <a:r>
              <a:rPr b="1"/>
              <a:t>Commendatore al merito della Repubblica Italiana.</a:t>
            </a:r>
            <a:r>
              <a:t> </a:t>
            </a:r>
          </a:p>
          <a:p>
            <a:pPr marL="533400" indent="-533400" defTabSz="457200">
              <a:lnSpc>
                <a:spcPct val="100000"/>
              </a:lnSpc>
              <a:spcBef>
                <a:spcPts val="1200"/>
              </a:spcBef>
              <a:defRPr sz="4500">
                <a:latin typeface="Times Roman"/>
                <a:ea typeface="Times Roman"/>
                <a:cs typeface="Times Roman"/>
                <a:sym typeface="Times Roman"/>
              </a:defRPr>
            </a:pPr>
            <a:r>
              <a:t>Per il triennio 2013 – 2016 entra nel consiglio di amministrazione dell'Università degli Studi Roma Tre. </a:t>
            </a:r>
          </a:p>
          <a:p>
            <a:pPr marL="533400" indent="-533400" defTabSz="457200">
              <a:lnSpc>
                <a:spcPct val="100000"/>
              </a:lnSpc>
              <a:spcBef>
                <a:spcPts val="1200"/>
              </a:spcBef>
              <a:defRPr sz="4500">
                <a:latin typeface="Times Roman"/>
                <a:ea typeface="Times Roman"/>
                <a:cs typeface="Times Roman"/>
                <a:sym typeface="Times Roman"/>
              </a:defRPr>
            </a:pPr>
            <a:r>
              <a:t>Attualmente fa parte del team che partecipa all'esperimento JUNO, sempre sulla fisica dei neutrini, un enorme apparato sotterraneo in costruzione nella Cina meridionale a 43 km dalla città di Kaiping nella provincia di Guangdong che sarà operativo nel prossimo futuro. </a:t>
            </a:r>
          </a:p>
        </p:txBody>
      </p:sp>
      <p:pic>
        <p:nvPicPr>
          <p:cNvPr id="350" name="Schermata 2022-02-23 alle 14.02.10.png" descr="Schermata 2022-02-23 alle 14.02.10.png"/>
          <p:cNvPicPr>
            <a:picLocks noChangeAspect="1"/>
          </p:cNvPicPr>
          <p:nvPr/>
        </p:nvPicPr>
        <p:blipFill>
          <a:blip r:embed="rId2"/>
          <a:stretch>
            <a:fillRect/>
          </a:stretch>
        </p:blipFill>
        <p:spPr>
          <a:xfrm>
            <a:off x="17374753" y="2366402"/>
            <a:ext cx="6724574" cy="3558819"/>
          </a:xfrm>
          <a:prstGeom prst="rect">
            <a:avLst/>
          </a:prstGeom>
          <a:ln w="12700">
            <a:miter lim="400000"/>
          </a:ln>
        </p:spPr>
      </p:pic>
      <p:pic>
        <p:nvPicPr>
          <p:cNvPr id="351" name="Schermata 2022-02-23 alle 14.07.50.png" descr="Schermata 2022-02-23 alle 14.07.50.png"/>
          <p:cNvPicPr>
            <a:picLocks noChangeAspect="1"/>
          </p:cNvPicPr>
          <p:nvPr/>
        </p:nvPicPr>
        <p:blipFill>
          <a:blip r:embed="rId3"/>
          <a:stretch>
            <a:fillRect/>
          </a:stretch>
        </p:blipFill>
        <p:spPr>
          <a:xfrm>
            <a:off x="17279816" y="6945072"/>
            <a:ext cx="6914450" cy="455784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Women@CERN"/>
          <p:cNvSpPr txBox="1">
            <a:spLocks noGrp="1"/>
          </p:cNvSpPr>
          <p:nvPr>
            <p:ph type="title"/>
          </p:nvPr>
        </p:nvSpPr>
        <p:spPr>
          <a:prstGeom prst="rect">
            <a:avLst/>
          </a:prstGeom>
        </p:spPr>
        <p:txBody>
          <a:bodyPr/>
          <a:lstStyle/>
          <a:p>
            <a:r>
              <a:t>Women@CERN</a:t>
            </a:r>
          </a:p>
        </p:txBody>
      </p:sp>
      <p:pic>
        <p:nvPicPr>
          <p:cNvPr id="354" name="Schermata 2021-12-15 alle 11.10.46.png" descr="Schermata 2021-12-15 alle 11.10.46.png"/>
          <p:cNvPicPr>
            <a:picLocks noChangeAspect="1"/>
          </p:cNvPicPr>
          <p:nvPr/>
        </p:nvPicPr>
        <p:blipFill>
          <a:blip r:embed="rId2"/>
          <a:stretch>
            <a:fillRect/>
          </a:stretch>
        </p:blipFill>
        <p:spPr>
          <a:xfrm>
            <a:off x="463879" y="2709451"/>
            <a:ext cx="12226655" cy="10639619"/>
          </a:xfrm>
          <a:prstGeom prst="rect">
            <a:avLst/>
          </a:prstGeom>
          <a:ln w="12700">
            <a:miter lim="400000"/>
          </a:ln>
        </p:spPr>
      </p:pic>
      <p:sp>
        <p:nvSpPr>
          <p:cNvPr id="355" name="Oltre 1000 donne lavorano attualmente al CERN e il numero è enormemente più alto se consideriamo le collaboratrici universitarie;…"/>
          <p:cNvSpPr txBox="1">
            <a:spLocks noGrp="1"/>
          </p:cNvSpPr>
          <p:nvPr>
            <p:ph type="body" sz="half" idx="1"/>
          </p:nvPr>
        </p:nvSpPr>
        <p:spPr>
          <a:xfrm>
            <a:off x="13281494" y="3055046"/>
            <a:ext cx="10512480" cy="9472870"/>
          </a:xfrm>
          <a:prstGeom prst="rect">
            <a:avLst/>
          </a:prstGeom>
        </p:spPr>
        <p:txBody>
          <a:bodyPr/>
          <a:lstStyle/>
          <a:p>
            <a:pPr>
              <a:defRPr>
                <a:latin typeface="Times Roman"/>
                <a:ea typeface="Times Roman"/>
                <a:cs typeface="Times Roman"/>
                <a:sym typeface="Times Roman"/>
              </a:defRPr>
            </a:pPr>
            <a:r>
              <a:t>Oltre 1000 donne lavorano attualmente al CERN e il numero è enormemente più alto se consideriamo le collaboratrici universitarie;</a:t>
            </a:r>
          </a:p>
          <a:p>
            <a:pPr>
              <a:defRPr>
                <a:latin typeface="Times Roman"/>
                <a:ea typeface="Times Roman"/>
                <a:cs typeface="Times Roman"/>
                <a:sym typeface="Times Roman"/>
              </a:defRPr>
            </a:pPr>
            <a:r>
              <a:t>Quindi……</a:t>
            </a:r>
          </a:p>
          <a:p>
            <a:pPr>
              <a:defRPr>
                <a:latin typeface="Times Roman"/>
                <a:ea typeface="Times Roman"/>
                <a:cs typeface="Times Roman"/>
                <a:sym typeface="Times Roman"/>
              </a:defRPr>
            </a:pPr>
            <a:r>
              <a:t>Non c’è bisogno di essere tutte o tutti Marie Curie, abbiamo la fortuna di avere libero accesso al sapere, diamoci da fare perché c’è spazio per tutte e per tutti per lasciare il nostro contributo alla scienza!!!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ophie Germain"/>
          <p:cNvSpPr txBox="1">
            <a:spLocks noGrp="1"/>
          </p:cNvSpPr>
          <p:nvPr>
            <p:ph type="title"/>
          </p:nvPr>
        </p:nvSpPr>
        <p:spPr>
          <a:prstGeom prst="rect">
            <a:avLst/>
          </a:prstGeom>
        </p:spPr>
        <p:txBody>
          <a:bodyPr/>
          <a:lstStyle/>
          <a:p>
            <a:r>
              <a:t>Sophie Germain</a:t>
            </a:r>
          </a:p>
        </p:txBody>
      </p:sp>
      <p:sp>
        <p:nvSpPr>
          <p:cNvPr id="177" name="(Parigi 1776 - 1831)"/>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2438338">
              <a:lnSpc>
                <a:spcPct val="90000"/>
              </a:lnSpc>
              <a:spcBef>
                <a:spcPts val="4500"/>
              </a:spcBef>
              <a:defRPr sz="4800" b="0">
                <a:latin typeface="Biancoenero Regular"/>
                <a:ea typeface="Biancoenero Regular"/>
                <a:cs typeface="Biancoenero Regular"/>
                <a:sym typeface="Biancoenero Regular"/>
              </a:defRPr>
            </a:lvl1pPr>
          </a:lstStyle>
          <a:p>
            <a:r>
              <a:t>(Parigi 1776 - 1831) </a:t>
            </a:r>
          </a:p>
        </p:txBody>
      </p:sp>
      <p:sp>
        <p:nvSpPr>
          <p:cNvPr id="178" name="Matematica francese nota per il suoi lavori sui numeri e sull’elasticità;…"/>
          <p:cNvSpPr txBox="1">
            <a:spLocks noGrp="1"/>
          </p:cNvSpPr>
          <p:nvPr>
            <p:ph type="body" idx="1"/>
          </p:nvPr>
        </p:nvSpPr>
        <p:spPr>
          <a:xfrm>
            <a:off x="1047012" y="3288766"/>
            <a:ext cx="21971001" cy="10175487"/>
          </a:xfrm>
          <a:prstGeom prst="rect">
            <a:avLst/>
          </a:prstGeom>
        </p:spPr>
        <p:txBody>
          <a:bodyPr/>
          <a:lstStyle/>
          <a:p>
            <a:pPr marL="493776" marR="4586045" indent="-493776" defTabSz="1975054">
              <a:lnSpc>
                <a:spcPct val="100000"/>
              </a:lnSpc>
              <a:spcBef>
                <a:spcPts val="900"/>
              </a:spcBef>
              <a:defRPr sz="3888">
                <a:latin typeface="Times Roman"/>
                <a:ea typeface="Times Roman"/>
                <a:cs typeface="Times Roman"/>
                <a:sym typeface="Times Roman"/>
              </a:defRPr>
            </a:pPr>
            <a:r>
              <a:t>Matematica francese nota per il suoi lavori sui numeri e sull’elasticità;</a:t>
            </a:r>
          </a:p>
          <a:p>
            <a:pPr marL="493776" marR="4586045" indent="-493776" defTabSz="1975054">
              <a:lnSpc>
                <a:spcPct val="100000"/>
              </a:lnSpc>
              <a:spcBef>
                <a:spcPts val="900"/>
              </a:spcBef>
              <a:defRPr sz="3888">
                <a:latin typeface="Times Roman"/>
                <a:ea typeface="Times Roman"/>
                <a:cs typeface="Times Roman"/>
                <a:sym typeface="Times Roman"/>
              </a:defRPr>
            </a:pPr>
            <a:r>
              <a:t>A 13 anni rimase colpita dal racconto della </a:t>
            </a:r>
            <a:r>
              <a:rPr b="1"/>
              <a:t>morte di Archimede</a:t>
            </a:r>
            <a:r>
              <a:t>: il matematico era così concentrato su un problema geometrico da non prestare attenzione ad un soldato dell'esercito romano che aveva invaso la città. Il soldato, irritato dalla mancata risposta ad una sua domanda, lo uccise sul posto con la spada. Germain pensò che la matematica doveva essere un argomento affascinante, se qualcuno ne era attirato al punto da perdere la vita. </a:t>
            </a:r>
          </a:p>
          <a:p>
            <a:pPr marL="493776" marR="4586045" indent="-493776" defTabSz="1975054">
              <a:lnSpc>
                <a:spcPct val="100000"/>
              </a:lnSpc>
              <a:spcBef>
                <a:spcPts val="900"/>
              </a:spcBef>
              <a:defRPr sz="3888">
                <a:latin typeface="Times Roman"/>
                <a:ea typeface="Times Roman"/>
                <a:cs typeface="Times Roman"/>
                <a:sym typeface="Times Roman"/>
              </a:defRPr>
            </a:pPr>
            <a:r>
              <a:t>Inizialmente </a:t>
            </a:r>
            <a:r>
              <a:rPr b="1"/>
              <a:t>osteggiata dai genitori:</a:t>
            </a:r>
            <a:r>
              <a:t> Germain studiava di notte, in quanto i genitori non ritenevano lo studio della matematica una attività consona a una giovane donna, finché, convinti dalla sua tenacia, acconsentirono a lasciarla fare.  Il padre avrebbe poi finanziato gli studi di lei per tutta la vita. </a:t>
            </a:r>
          </a:p>
          <a:p>
            <a:pPr marL="493776" marR="4586045" indent="-493776" defTabSz="1975054">
              <a:lnSpc>
                <a:spcPct val="100000"/>
              </a:lnSpc>
              <a:spcBef>
                <a:spcPts val="900"/>
              </a:spcBef>
              <a:defRPr sz="3888">
                <a:latin typeface="Times Roman"/>
                <a:ea typeface="Times Roman"/>
                <a:cs typeface="Times Roman"/>
                <a:sym typeface="Times Roman"/>
              </a:defRPr>
            </a:pPr>
            <a:r>
              <a:t>Per diversi anni Germain </a:t>
            </a:r>
            <a:r>
              <a:rPr b="1"/>
              <a:t>studiò da sola</a:t>
            </a:r>
            <a:r>
              <a:t>: gli insegnanti privati, con i loro programmi di "matematica per signorine", non erano in grado di soddisfare il suo appetito culturale; non c'erano, nemmeno tra gli amici di famiglia, esperti di matematica che potessero farle conoscere gli sviluppi più recenti in quel campo. </a:t>
            </a:r>
          </a:p>
        </p:txBody>
      </p:sp>
      <p:pic>
        <p:nvPicPr>
          <p:cNvPr id="179" name="Schermata 2021-12-15 alle 10.00.08.png" descr="Schermata 2021-12-15 alle 10.00.08.png"/>
          <p:cNvPicPr>
            <a:picLocks noChangeAspect="1"/>
          </p:cNvPicPr>
          <p:nvPr/>
        </p:nvPicPr>
        <p:blipFill>
          <a:blip r:embed="rId2"/>
          <a:stretch>
            <a:fillRect/>
          </a:stretch>
        </p:blipFill>
        <p:spPr>
          <a:xfrm>
            <a:off x="18940705" y="3190247"/>
            <a:ext cx="5158466" cy="6328426"/>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Nel 1794 fu aperta a Parigi l'École polytechnique, istituzione destinata alla formazione superiore di scienziati e matematici ma per legge le donne erano escluse dai corsi. La ragazza ricorse allora a uno stratagemma: assunse un'identità maschile. Per no"/>
          <p:cNvSpPr txBox="1">
            <a:spLocks noGrp="1"/>
          </p:cNvSpPr>
          <p:nvPr>
            <p:ph type="body" idx="1"/>
          </p:nvPr>
        </p:nvSpPr>
        <p:spPr>
          <a:xfrm>
            <a:off x="510416" y="454252"/>
            <a:ext cx="22593093" cy="13124059"/>
          </a:xfrm>
          <a:prstGeom prst="rect">
            <a:avLst/>
          </a:prstGeom>
        </p:spPr>
        <p:txBody>
          <a:bodyPr/>
          <a:lstStyle/>
          <a:p>
            <a:pPr marR="200784">
              <a:lnSpc>
                <a:spcPct val="100000"/>
              </a:lnSpc>
              <a:spcBef>
                <a:spcPts val="1200"/>
              </a:spcBef>
              <a:tabLst>
                <a:tab pos="23253700" algn="l"/>
              </a:tabLst>
              <a:defRPr>
                <a:latin typeface="Times Roman"/>
                <a:ea typeface="Times Roman"/>
                <a:cs typeface="Times Roman"/>
                <a:sym typeface="Times Roman"/>
              </a:defRPr>
            </a:pPr>
            <a:r>
              <a:t>Nel 1794 fu aperta a Parigi l'</a:t>
            </a:r>
            <a:r>
              <a:rPr i="1"/>
              <a:t>École polytechnique</a:t>
            </a:r>
            <a:r>
              <a:t>, istituzione destinata alla formazione superiore di scienziati e matematici ma per legge le donne erano escluse dai corsi. La ragazza ricorse allora a uno stratagemma: assunse </a:t>
            </a:r>
            <a:r>
              <a:rPr b="1"/>
              <a:t>un'identità maschile</a:t>
            </a:r>
            <a:r>
              <a:t>. Per non farsi scoprire, si astenne dal frequentare i corsi, ma riuscì ad ottenere le dispense su cui studiare e a presentare le sue elaborazioni scritte ai docenti. </a:t>
            </a:r>
          </a:p>
          <a:p>
            <a:pPr marR="200784">
              <a:lnSpc>
                <a:spcPct val="100000"/>
              </a:lnSpc>
              <a:spcBef>
                <a:spcPts val="1200"/>
              </a:spcBef>
              <a:tabLst>
                <a:tab pos="23253700" algn="l"/>
              </a:tabLst>
              <a:defRPr>
                <a:latin typeface="Times Roman"/>
                <a:ea typeface="Times Roman"/>
                <a:cs typeface="Times Roman"/>
                <a:sym typeface="Times Roman"/>
              </a:defRPr>
            </a:pPr>
            <a:r>
              <a:t>Con lo stesso pseudonimo intraprese </a:t>
            </a:r>
            <a:r>
              <a:rPr b="1"/>
              <a:t>corrispondenze epistolari con molti famosi matematici </a:t>
            </a:r>
            <a:r>
              <a:t>del tempo (Lagrange, Legendre, Gauss,…) finché proprio Lagrange (uno dei professori più illustri all’epoca ma anche al giorno d’oggi, autore dei più rilevanti teoremi matematici) non scoprì l’inganno; </a:t>
            </a:r>
          </a:p>
          <a:p>
            <a:pPr>
              <a:lnSpc>
                <a:spcPct val="100000"/>
              </a:lnSpc>
              <a:spcBef>
                <a:spcPts val="1200"/>
              </a:spcBef>
              <a:defRPr>
                <a:latin typeface="Times Roman"/>
                <a:ea typeface="Times Roman"/>
                <a:cs typeface="Times Roman"/>
                <a:sym typeface="Times Roman"/>
              </a:defRPr>
            </a:pPr>
            <a:r>
              <a:t>Sostenuta da Lagrange studiò a lungo i numeri primi fino a trovarne uno che tuttora porta il suo nome (</a:t>
            </a:r>
            <a:r>
              <a:rPr b="1"/>
              <a:t>numero primo di Germain</a:t>
            </a:r>
            <a:r>
              <a:t>);</a:t>
            </a:r>
          </a:p>
        </p:txBody>
      </p:sp>
      <p:pic>
        <p:nvPicPr>
          <p:cNvPr id="182" name="Schermata 2021-12-16 alle 09.59.39.png" descr="Schermata 2021-12-16 alle 09.59.39.png"/>
          <p:cNvPicPr>
            <a:picLocks noChangeAspect="1"/>
          </p:cNvPicPr>
          <p:nvPr/>
        </p:nvPicPr>
        <p:blipFill>
          <a:blip r:embed="rId2"/>
          <a:stretch>
            <a:fillRect/>
          </a:stretch>
        </p:blipFill>
        <p:spPr>
          <a:xfrm>
            <a:off x="9486900" y="9347157"/>
            <a:ext cx="7015012" cy="2568878"/>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Nel 1809 l'Accademia delle scienze francese indisse un concorso per trovare una spiegazione matematica agli esperimenti sulle vibrazioni delle superfici elastiche. Germain fu la sola a presentare un lavoro. La commissione si rifiutò di riconoscerle il pr"/>
          <p:cNvSpPr txBox="1">
            <a:spLocks noGrp="1"/>
          </p:cNvSpPr>
          <p:nvPr>
            <p:ph type="body" idx="1"/>
          </p:nvPr>
        </p:nvSpPr>
        <p:spPr>
          <a:xfrm>
            <a:off x="510416" y="454252"/>
            <a:ext cx="17168948" cy="13124059"/>
          </a:xfrm>
          <a:prstGeom prst="rect">
            <a:avLst/>
          </a:prstGeom>
        </p:spPr>
        <p:txBody>
          <a:bodyPr/>
          <a:lstStyle/>
          <a:p>
            <a:pPr>
              <a:lnSpc>
                <a:spcPct val="100000"/>
              </a:lnSpc>
              <a:spcBef>
                <a:spcPts val="1200"/>
              </a:spcBef>
              <a:defRPr>
                <a:latin typeface="Times Roman"/>
                <a:ea typeface="Times Roman"/>
                <a:cs typeface="Times Roman"/>
                <a:sym typeface="Times Roman"/>
              </a:defRPr>
            </a:pPr>
            <a:r>
              <a:t>Nel 1809 l'Accademia delle scienze francese indisse un concorso per trovare una spiegazione matematica agli esperimenti sulle vibrazioni delle superfici elastiche. Germain fu la sola a presentare un lavoro. La commissione si rifiutò di riconoscerle il premio, per via di alcuni errori che lo stesso Lagrange, membro della commissione giudicatrice, aveva evidenziato. </a:t>
            </a:r>
          </a:p>
          <a:p>
            <a:pPr>
              <a:lnSpc>
                <a:spcPct val="100000"/>
              </a:lnSpc>
              <a:spcBef>
                <a:spcPts val="1200"/>
              </a:spcBef>
              <a:defRPr>
                <a:latin typeface="Times Roman"/>
                <a:ea typeface="Times Roman"/>
                <a:cs typeface="Times Roman"/>
                <a:sym typeface="Times Roman"/>
              </a:defRPr>
            </a:pPr>
            <a:r>
              <a:t>Con l'aiuto di Lagrange, Germain ottenne la soluzione corretta del problema della piastra. Tale soluzione, però, è comunemente nota come </a:t>
            </a:r>
            <a:r>
              <a:rPr i="1"/>
              <a:t>equazione differenziale di Lagrange</a:t>
            </a:r>
            <a:r>
              <a:t>: solo recentemente la soluzione è più correttamente citata come </a:t>
            </a:r>
            <a:r>
              <a:rPr b="1" i="1"/>
              <a:t>equazione di Germain-Lagrange</a:t>
            </a:r>
            <a:r>
              <a:t>. </a:t>
            </a:r>
          </a:p>
          <a:p>
            <a:pPr>
              <a:lnSpc>
                <a:spcPct val="100000"/>
              </a:lnSpc>
              <a:spcBef>
                <a:spcPts val="1200"/>
              </a:spcBef>
              <a:defRPr>
                <a:latin typeface="Times Roman"/>
                <a:ea typeface="Times Roman"/>
                <a:cs typeface="Times Roman"/>
                <a:sym typeface="Times Roman"/>
              </a:defRPr>
            </a:pPr>
            <a:r>
              <a:t>Il concorso fu comunque indetto una seconda volta nel 1813 e neppure allora il lavoro della candidata fu ritenuto soddisfacente, a causa di certe lacune nella dimostrazione. Solo nel 1815,</a:t>
            </a:r>
            <a:r>
              <a:rPr b="1"/>
              <a:t> al terzo tentativo, la tenacia di Germain fu premiata</a:t>
            </a:r>
            <a:r>
              <a:t>, ottenendo finalmente il riconoscimento dovuto. </a:t>
            </a:r>
          </a:p>
        </p:txBody>
      </p:sp>
      <p:pic>
        <p:nvPicPr>
          <p:cNvPr id="185" name="Schermata 2021-12-16 alle 09.55.04.png" descr="Schermata 2021-12-16 alle 09.55.04.png"/>
          <p:cNvPicPr>
            <a:picLocks noChangeAspect="1"/>
          </p:cNvPicPr>
          <p:nvPr/>
        </p:nvPicPr>
        <p:blipFill>
          <a:blip r:embed="rId2"/>
          <a:stretch>
            <a:fillRect/>
          </a:stretch>
        </p:blipFill>
        <p:spPr>
          <a:xfrm>
            <a:off x="18216374" y="1980301"/>
            <a:ext cx="5781134" cy="8475508"/>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Emmy Noether"/>
          <p:cNvSpPr txBox="1">
            <a:spLocks noGrp="1"/>
          </p:cNvSpPr>
          <p:nvPr>
            <p:ph type="title"/>
          </p:nvPr>
        </p:nvSpPr>
        <p:spPr>
          <a:prstGeom prst="rect">
            <a:avLst/>
          </a:prstGeom>
        </p:spPr>
        <p:txBody>
          <a:bodyPr/>
          <a:lstStyle/>
          <a:p>
            <a:r>
              <a:t>Emmy Noether</a:t>
            </a:r>
          </a:p>
        </p:txBody>
      </p:sp>
      <p:sp>
        <p:nvSpPr>
          <p:cNvPr id="188" name="(Germania 1882 - Usa 193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2438338">
              <a:lnSpc>
                <a:spcPct val="90000"/>
              </a:lnSpc>
              <a:spcBef>
                <a:spcPts val="4500"/>
              </a:spcBef>
              <a:defRPr sz="4800" b="0">
                <a:latin typeface="Biancoenero Regular"/>
                <a:ea typeface="Biancoenero Regular"/>
                <a:cs typeface="Biancoenero Regular"/>
                <a:sym typeface="Biancoenero Regular"/>
              </a:defRPr>
            </a:lvl1pPr>
          </a:lstStyle>
          <a:p>
            <a:r>
              <a:t>(Germania 1882 - Usa 1935) </a:t>
            </a:r>
          </a:p>
        </p:txBody>
      </p:sp>
      <p:sp>
        <p:nvSpPr>
          <p:cNvPr id="189" name="Matematica tedesca, si occupò di fisica matematica, teoria degli anelli e algebra astratta;…"/>
          <p:cNvSpPr txBox="1">
            <a:spLocks noGrp="1"/>
          </p:cNvSpPr>
          <p:nvPr>
            <p:ph type="body" idx="1"/>
          </p:nvPr>
        </p:nvSpPr>
        <p:spPr>
          <a:xfrm>
            <a:off x="796621" y="3332337"/>
            <a:ext cx="22320842" cy="10088345"/>
          </a:xfrm>
          <a:prstGeom prst="rect">
            <a:avLst/>
          </a:prstGeom>
        </p:spPr>
        <p:txBody>
          <a:bodyPr/>
          <a:lstStyle/>
          <a:p>
            <a:pPr marL="542543" marR="4408261" indent="-542543" defTabSz="2170121">
              <a:lnSpc>
                <a:spcPct val="100000"/>
              </a:lnSpc>
              <a:spcBef>
                <a:spcPts val="1000"/>
              </a:spcBef>
              <a:defRPr sz="4005">
                <a:latin typeface="Times Roman"/>
                <a:ea typeface="Times Roman"/>
                <a:cs typeface="Times Roman"/>
                <a:sym typeface="Times Roman"/>
              </a:defRPr>
            </a:pPr>
            <a:r>
              <a:t>Matematica tedesca, si occupò di fisica matematica, teoria degli anelli e algebra astratta;</a:t>
            </a:r>
          </a:p>
          <a:p>
            <a:pPr marL="542543" marR="4408261" indent="-542543" defTabSz="2170121">
              <a:lnSpc>
                <a:spcPct val="100000"/>
              </a:lnSpc>
              <a:spcBef>
                <a:spcPts val="1000"/>
              </a:spcBef>
              <a:defRPr sz="4005">
                <a:latin typeface="Times Roman"/>
                <a:ea typeface="Times Roman"/>
                <a:cs typeface="Times Roman"/>
                <a:sym typeface="Times Roman"/>
              </a:defRPr>
            </a:pPr>
            <a:r>
              <a:t>A scuola non si mise in mostra e quindi le venne insegnato a pulire e cucinare e le vennero impartite lezioni di pianoforte, ma nessuna di queste attività le piaceva;</a:t>
            </a:r>
          </a:p>
          <a:p>
            <a:pPr marL="542543" marR="4408261" indent="-542543" defTabSz="2170121">
              <a:lnSpc>
                <a:spcPct val="100000"/>
              </a:lnSpc>
              <a:spcBef>
                <a:spcPts val="1000"/>
              </a:spcBef>
              <a:defRPr sz="4005">
                <a:latin typeface="Times Roman"/>
                <a:ea typeface="Times Roman"/>
                <a:cs typeface="Times Roman"/>
                <a:sym typeface="Times Roman"/>
              </a:defRPr>
            </a:pPr>
            <a:r>
              <a:t>Dopo aver superato gli esami necessari all'abilitazione dell'insegnamento del francese e dell'inglese, scelse matematica all'Università di Erlangen, dove il padre insegnava. </a:t>
            </a:r>
          </a:p>
          <a:p>
            <a:pPr marL="542543" marR="4408261" indent="-542543" defTabSz="2170121">
              <a:lnSpc>
                <a:spcPct val="100000"/>
              </a:lnSpc>
              <a:spcBef>
                <a:spcPts val="1000"/>
              </a:spcBef>
              <a:defRPr sz="4005">
                <a:latin typeface="Times Roman"/>
                <a:ea typeface="Times Roman"/>
                <a:cs typeface="Times Roman"/>
                <a:sym typeface="Times Roman"/>
              </a:defRPr>
            </a:pPr>
            <a:r>
              <a:t>Completata la tesi lavorò all'Istituto di Matematica per sette anni, </a:t>
            </a:r>
            <a:r>
              <a:rPr b="1"/>
              <a:t>senza essere retribuita</a:t>
            </a:r>
            <a:r>
              <a:t>. </a:t>
            </a:r>
          </a:p>
          <a:p>
            <a:pPr marL="542544" indent="-542544" defTabSz="2170121">
              <a:lnSpc>
                <a:spcPct val="100000"/>
              </a:lnSpc>
              <a:spcBef>
                <a:spcPts val="1000"/>
              </a:spcBef>
              <a:defRPr sz="4005">
                <a:latin typeface="Times Roman"/>
                <a:ea typeface="Times Roman"/>
                <a:cs typeface="Times Roman"/>
                <a:sym typeface="Times Roman"/>
              </a:defRPr>
            </a:pPr>
            <a:r>
              <a:t>Fu invitata all’Università di Gottinga, al Dipartimento di Matematica, ma anche lì i membri della Facoltà di Filosofia si opposero alla sua retribuzione: </a:t>
            </a:r>
            <a:r>
              <a:rPr b="1"/>
              <a:t>insegnò per 4 anni senza essere pagata, tenendo le lezioni a nome di Hilbert</a:t>
            </a:r>
            <a:r>
              <a:t>; </a:t>
            </a:r>
          </a:p>
          <a:p>
            <a:pPr marL="542544" indent="-542544" defTabSz="2170121">
              <a:lnSpc>
                <a:spcPct val="100000"/>
              </a:lnSpc>
              <a:spcBef>
                <a:spcPts val="1000"/>
              </a:spcBef>
              <a:defRPr sz="4005">
                <a:latin typeface="Times Roman"/>
                <a:ea typeface="Times Roman"/>
                <a:cs typeface="Times Roman"/>
                <a:sym typeface="Times Roman"/>
              </a:defRPr>
            </a:pPr>
            <a:r>
              <a:rPr b="1"/>
              <a:t>“Non siamo mica in uno stabilimento balneare!”</a:t>
            </a:r>
            <a:r>
              <a:t> Pare che abbia urlato così, David Hilbert, quando per l’ennesima volta il senato accademico dell’Università di Gottinga in Germania si rifiutò di ammettere tra i propri ranghi Emmy Noether perché donna.  </a:t>
            </a:r>
          </a:p>
        </p:txBody>
      </p:sp>
      <p:pic>
        <p:nvPicPr>
          <p:cNvPr id="190" name="Schermata 2021-12-15 alle 10.02.01.png" descr="Schermata 2021-12-15 alle 10.02.01.png"/>
          <p:cNvPicPr>
            <a:picLocks noChangeAspect="1"/>
          </p:cNvPicPr>
          <p:nvPr/>
        </p:nvPicPr>
        <p:blipFill>
          <a:blip r:embed="rId2"/>
          <a:srcRect r="2864"/>
          <a:stretch>
            <a:fillRect/>
          </a:stretch>
        </p:blipFill>
        <p:spPr>
          <a:xfrm>
            <a:off x="19553414" y="1700024"/>
            <a:ext cx="4213811" cy="650710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Durante gli anni trascorsi a Gottinga ottenne rispetto e stima a livello mondiale per i suoi innovativi lavori matematici, venendo invitata a tenere una sessione plenaria del Congresso Internazionale dei Matematici di Zurigo del 1932;…"/>
          <p:cNvSpPr txBox="1">
            <a:spLocks noGrp="1"/>
          </p:cNvSpPr>
          <p:nvPr>
            <p:ph type="body" idx="1"/>
          </p:nvPr>
        </p:nvSpPr>
        <p:spPr>
          <a:xfrm>
            <a:off x="1007859" y="476786"/>
            <a:ext cx="16157167" cy="12921521"/>
          </a:xfrm>
          <a:prstGeom prst="rect">
            <a:avLst/>
          </a:prstGeom>
        </p:spPr>
        <p:txBody>
          <a:bodyPr/>
          <a:lstStyle/>
          <a:p>
            <a:pPr>
              <a:lnSpc>
                <a:spcPct val="100000"/>
              </a:lnSpc>
              <a:spcBef>
                <a:spcPts val="1200"/>
              </a:spcBef>
              <a:defRPr>
                <a:latin typeface="Times Roman"/>
                <a:ea typeface="Times Roman"/>
                <a:cs typeface="Times Roman"/>
                <a:sym typeface="Times Roman"/>
              </a:defRPr>
            </a:pPr>
            <a:r>
              <a:t>Durante gli anni trascorsi a Gottinga ottenne rispetto e stima a livello mondiale per i suoi </a:t>
            </a:r>
            <a:r>
              <a:rPr b="1"/>
              <a:t>innovativi lavori matematici</a:t>
            </a:r>
            <a:r>
              <a:t>, venendo invitata a tenere una sessione plenaria del Congresso Internazionale dei Matematici di Zurigo del 1932; </a:t>
            </a:r>
          </a:p>
          <a:p>
            <a:pPr>
              <a:lnSpc>
                <a:spcPct val="100000"/>
              </a:lnSpc>
              <a:spcBef>
                <a:spcPts val="1200"/>
              </a:spcBef>
              <a:defRPr>
                <a:latin typeface="Times Roman"/>
                <a:ea typeface="Times Roman"/>
                <a:cs typeface="Times Roman"/>
                <a:sym typeface="Times Roman"/>
              </a:defRPr>
            </a:pPr>
            <a:r>
              <a:t>Nel 1932 il regime nazista le </a:t>
            </a:r>
            <a:r>
              <a:rPr b="1"/>
              <a:t>vietò l'attività di insegnamento in quanto ebrea</a:t>
            </a:r>
            <a:r>
              <a:t> e si trasferì a Princeton dove lo stesso Einstein si prodigò per farla entrare all’università;</a:t>
            </a:r>
          </a:p>
          <a:p>
            <a:pPr>
              <a:lnSpc>
                <a:spcPct val="100000"/>
              </a:lnSpc>
              <a:spcBef>
                <a:spcPts val="1200"/>
              </a:spcBef>
              <a:defRPr>
                <a:latin typeface="Times Roman"/>
                <a:ea typeface="Times Roman"/>
                <a:cs typeface="Times Roman"/>
                <a:sym typeface="Times Roman"/>
              </a:defRPr>
            </a:pPr>
            <a:r>
              <a:t>Il suo nome è legato all’omonimo </a:t>
            </a:r>
            <a:r>
              <a:rPr b="1"/>
              <a:t>teorema considerato il più bello della fisica di tutti i tempi</a:t>
            </a:r>
            <a:r>
              <a:t> (teorema DI Noether ma sarebbe da chiamare DELLA Noether): nell’ambito della fisica teorica mette in luce il legame tra simmetrie e leggi di conservazione;</a:t>
            </a:r>
          </a:p>
          <a:p>
            <a:pPr>
              <a:lnSpc>
                <a:spcPct val="100000"/>
              </a:lnSpc>
              <a:spcBef>
                <a:spcPts val="1200"/>
              </a:spcBef>
              <a:defRPr>
                <a:latin typeface="Times Roman"/>
                <a:ea typeface="Times Roman"/>
                <a:cs typeface="Times Roman"/>
                <a:sym typeface="Times Roman"/>
              </a:defRPr>
            </a:pPr>
            <a:r>
              <a:t>Albert Einstein ne scrisse un necrologio sul New York Times poche settimane dopo la morte. Il matematico russo Pavel Alexandrov la definì “</a:t>
            </a:r>
            <a:r>
              <a:rPr b="1"/>
              <a:t>il più grande matematico donna di tutti i tempi”</a:t>
            </a:r>
            <a:r>
              <a:t>.</a:t>
            </a:r>
          </a:p>
        </p:txBody>
      </p:sp>
      <p:pic>
        <p:nvPicPr>
          <p:cNvPr id="193" name="Schermata 2021-12-16 alle 10.15.13.png" descr="Schermata 2021-12-16 alle 10.15.13.png"/>
          <p:cNvPicPr>
            <a:picLocks noChangeAspect="1"/>
          </p:cNvPicPr>
          <p:nvPr/>
        </p:nvPicPr>
        <p:blipFill>
          <a:blip r:embed="rId2"/>
          <a:stretch>
            <a:fillRect/>
          </a:stretch>
        </p:blipFill>
        <p:spPr>
          <a:xfrm>
            <a:off x="18811968" y="745414"/>
            <a:ext cx="4826909" cy="3313388"/>
          </a:xfrm>
          <a:prstGeom prst="rect">
            <a:avLst/>
          </a:prstGeom>
          <a:ln w="12700">
            <a:miter lim="400000"/>
          </a:ln>
        </p:spPr>
      </p:pic>
      <p:sp>
        <p:nvSpPr>
          <p:cNvPr id="194" name="Noether con due colleghi a Gottinga"/>
          <p:cNvSpPr txBox="1"/>
          <p:nvPr/>
        </p:nvSpPr>
        <p:spPr>
          <a:xfrm>
            <a:off x="18790267" y="4185768"/>
            <a:ext cx="5194265"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Noether con due colleghi a Gottinga</a:t>
            </a:r>
          </a:p>
        </p:txBody>
      </p:sp>
      <p:pic>
        <p:nvPicPr>
          <p:cNvPr id="195" name="Schermata 2021-12-16 alle 10.20.25.png" descr="Schermata 2021-12-16 alle 10.20.25.png"/>
          <p:cNvPicPr>
            <a:picLocks noChangeAspect="1"/>
          </p:cNvPicPr>
          <p:nvPr/>
        </p:nvPicPr>
        <p:blipFill>
          <a:blip r:embed="rId3"/>
          <a:stretch>
            <a:fillRect/>
          </a:stretch>
        </p:blipFill>
        <p:spPr>
          <a:xfrm>
            <a:off x="18790267" y="5206258"/>
            <a:ext cx="5194265" cy="4767073"/>
          </a:xfrm>
          <a:prstGeom prst="rect">
            <a:avLst/>
          </a:prstGeom>
          <a:ln w="12700">
            <a:miter lim="400000"/>
          </a:ln>
        </p:spPr>
      </p:pic>
      <p:sp>
        <p:nvSpPr>
          <p:cNvPr id="196" name="Noether con il suo teorema aiutò Einstein nella spiegazione della teoria sulla relatività generale"/>
          <p:cNvSpPr txBox="1"/>
          <p:nvPr/>
        </p:nvSpPr>
        <p:spPr>
          <a:xfrm>
            <a:off x="18790267" y="9862222"/>
            <a:ext cx="5194265" cy="1197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Noether con il suo teorema aiutò Einstein nella spiegazione della teoria sulla relatività generale</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6343</Words>
  <Application>Microsoft Macintosh PowerPoint</Application>
  <PresentationFormat>Personalizzato</PresentationFormat>
  <Paragraphs>268</Paragraphs>
  <Slides>41</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41</vt:i4>
      </vt:variant>
    </vt:vector>
  </HeadingPairs>
  <TitlesOfParts>
    <vt:vector size="46" baseType="lpstr">
      <vt:lpstr>Biancoenero Regular</vt:lpstr>
      <vt:lpstr>Helvetica Neue</vt:lpstr>
      <vt:lpstr>Helvetica Neue Medium</vt:lpstr>
      <vt:lpstr>Times Roman</vt:lpstr>
      <vt:lpstr>21_BasicWhite</vt:lpstr>
      <vt:lpstr>Presentazione standard di PowerPoint</vt:lpstr>
      <vt:lpstr>Donne nella Scienza</vt:lpstr>
      <vt:lpstr>Katherine Johnson</vt:lpstr>
      <vt:lpstr>Presentazione standard di PowerPoint</vt:lpstr>
      <vt:lpstr>Sophie Germain</vt:lpstr>
      <vt:lpstr>Presentazione standard di PowerPoint</vt:lpstr>
      <vt:lpstr>Presentazione standard di PowerPoint</vt:lpstr>
      <vt:lpstr>Emmy Noether</vt:lpstr>
      <vt:lpstr>Presentazione standard di PowerPoint</vt:lpstr>
      <vt:lpstr>Chien Shung Wu (Madame Wu)</vt:lpstr>
      <vt:lpstr>Presentazione standard di PowerPoint</vt:lpstr>
      <vt:lpstr>Marie Curie</vt:lpstr>
      <vt:lpstr>Margherita Hack</vt:lpstr>
      <vt:lpstr>Presentazione standard di PowerPoint</vt:lpstr>
      <vt:lpstr>Vera Rubin</vt:lpstr>
      <vt:lpstr>Presentazione standard di PowerPoint</vt:lpstr>
      <vt:lpstr>Massimilla (Milla) Baldo-Ceolin</vt:lpstr>
      <vt:lpstr>Presentazione standard di PowerPoint</vt:lpstr>
      <vt:lpstr>Presentazione standard di PowerPoint</vt:lpstr>
      <vt:lpstr>Ada Lovelace</vt:lpstr>
      <vt:lpstr>Presentazione standard di PowerPoint</vt:lpstr>
      <vt:lpstr>Hedy Lamarr</vt:lpstr>
      <vt:lpstr>Barbara McClintock</vt:lpstr>
      <vt:lpstr>Presentazione standard di PowerPoint</vt:lpstr>
      <vt:lpstr>Rosalind Franklin</vt:lpstr>
      <vt:lpstr>Presentazione standard di PowerPoint</vt:lpstr>
      <vt:lpstr>Evelin Fox - Keller</vt:lpstr>
      <vt:lpstr>Presentazione standard di PowerPoint</vt:lpstr>
      <vt:lpstr>Vandana Shiva</vt:lpstr>
      <vt:lpstr>Presentazione standard di PowerPoint</vt:lpstr>
      <vt:lpstr>Samantha Cristoforetti</vt:lpstr>
      <vt:lpstr>Fabiola Gianotti</vt:lpstr>
      <vt:lpstr>Caterina Falleni</vt:lpstr>
      <vt:lpstr>Anna Grassellino</vt:lpstr>
      <vt:lpstr>Presentazione standard di PowerPoint</vt:lpstr>
      <vt:lpstr>Alessandra Buonanno</vt:lpstr>
      <vt:lpstr>Presentazione standard di PowerPoint</vt:lpstr>
      <vt:lpstr>Marica Branchesi</vt:lpstr>
      <vt:lpstr>Lucia Votano</vt:lpstr>
      <vt:lpstr>Presentazione standard di PowerPoint</vt:lpstr>
      <vt:lpstr>Women@CERN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Sara Valentinetti</cp:lastModifiedBy>
  <cp:revision>1</cp:revision>
  <dcterms:modified xsi:type="dcterms:W3CDTF">2022-02-24T10:23:19Z</dcterms:modified>
</cp:coreProperties>
</file>